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9"/>
  </p:notesMasterIdLst>
  <p:sldIdLst>
    <p:sldId id="256" r:id="rId2"/>
    <p:sldId id="265" r:id="rId3"/>
    <p:sldId id="266" r:id="rId4"/>
    <p:sldId id="263" r:id="rId5"/>
    <p:sldId id="257" r:id="rId6"/>
    <p:sldId id="267" r:id="rId7"/>
    <p:sldId id="268" r:id="rId8"/>
    <p:sldId id="280" r:id="rId9"/>
    <p:sldId id="281" r:id="rId10"/>
    <p:sldId id="274" r:id="rId11"/>
    <p:sldId id="282" r:id="rId12"/>
    <p:sldId id="259" r:id="rId13"/>
    <p:sldId id="269" r:id="rId14"/>
    <p:sldId id="261" r:id="rId15"/>
    <p:sldId id="271" r:id="rId16"/>
    <p:sldId id="260" r:id="rId17"/>
    <p:sldId id="272" r:id="rId18"/>
    <p:sldId id="270" r:id="rId19"/>
    <p:sldId id="273" r:id="rId20"/>
    <p:sldId id="275" r:id="rId21"/>
    <p:sldId id="278" r:id="rId22"/>
    <p:sldId id="277" r:id="rId23"/>
    <p:sldId id="276" r:id="rId24"/>
    <p:sldId id="279" r:id="rId25"/>
    <p:sldId id="283" r:id="rId26"/>
    <p:sldId id="284" r:id="rId27"/>
    <p:sldId id="285" r:id="rId28"/>
  </p:sldIdLst>
  <p:sldSz cx="9144000" cy="6858000" type="screen4x3"/>
  <p:notesSz cx="6858000" cy="9144000"/>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A2916"/>
    <a:srgbClr val="451731"/>
    <a:srgbClr val="6D9A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62" autoAdjust="0"/>
    <p:restoredTop sz="94660"/>
  </p:normalViewPr>
  <p:slideViewPr>
    <p:cSldViewPr>
      <p:cViewPr>
        <p:scale>
          <a:sx n="66" d="100"/>
          <a:sy n="66" d="100"/>
        </p:scale>
        <p:origin x="-2028" y="-5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367963-BEE5-46B2-9E69-99562D78F0B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N"/>
        </a:p>
      </dgm:t>
    </dgm:pt>
    <dgm:pt modelId="{F71D58D5-DC6C-4EB7-AD3F-F87F588D9CDB}">
      <dgm:prSet phldrT="[Text]"/>
      <dgm:spPr/>
      <dgm:t>
        <a:bodyPr/>
        <a:lstStyle/>
        <a:p>
          <a:r>
            <a:rPr lang="en-IN" dirty="0" err="1" smtClean="0"/>
            <a:t>Ayur</a:t>
          </a:r>
          <a:r>
            <a:rPr lang="en-IN" dirty="0" smtClean="0"/>
            <a:t> Hindustan </a:t>
          </a:r>
          <a:br>
            <a:rPr lang="en-IN" dirty="0" smtClean="0"/>
          </a:br>
          <a:r>
            <a:rPr lang="en-IN" dirty="0" smtClean="0"/>
            <a:t> </a:t>
          </a:r>
          <a:endParaRPr lang="en-IN" dirty="0"/>
        </a:p>
      </dgm:t>
    </dgm:pt>
    <dgm:pt modelId="{47D8DF5B-4E6D-4F2E-8648-ED8C40CA88F8}" type="parTrans" cxnId="{5DBC3BDF-6635-4902-B898-F33019909463}">
      <dgm:prSet/>
      <dgm:spPr/>
      <dgm:t>
        <a:bodyPr/>
        <a:lstStyle/>
        <a:p>
          <a:endParaRPr lang="en-IN"/>
        </a:p>
      </dgm:t>
    </dgm:pt>
    <dgm:pt modelId="{46DCFBA2-FCEE-4CE9-842C-EEDD3DAB5FB8}" type="sibTrans" cxnId="{5DBC3BDF-6635-4902-B898-F33019909463}">
      <dgm:prSet/>
      <dgm:spPr/>
      <dgm:t>
        <a:bodyPr/>
        <a:lstStyle/>
        <a:p>
          <a:endParaRPr lang="en-IN"/>
        </a:p>
      </dgm:t>
    </dgm:pt>
    <dgm:pt modelId="{54201F45-453E-4A94-9B3C-92BEBA6042E2}">
      <dgm:prSet phldrT="[Text]"/>
      <dgm:spPr/>
      <dgm:t>
        <a:bodyPr/>
        <a:lstStyle/>
        <a:p>
          <a:r>
            <a:rPr lang="en-IN" dirty="0" smtClean="0"/>
            <a:t>Healthcare </a:t>
          </a:r>
          <a:endParaRPr lang="en-IN" dirty="0"/>
        </a:p>
      </dgm:t>
    </dgm:pt>
    <dgm:pt modelId="{EDD87C8D-BB33-4DAD-8EB4-2F4148F58269}" type="parTrans" cxnId="{E7A417D4-0105-4814-A0BA-C619EFC011BC}">
      <dgm:prSet/>
      <dgm:spPr/>
      <dgm:t>
        <a:bodyPr/>
        <a:lstStyle/>
        <a:p>
          <a:endParaRPr lang="en-IN"/>
        </a:p>
      </dgm:t>
    </dgm:pt>
    <dgm:pt modelId="{60DA5906-90E3-4121-B1F6-52E4E16E99A1}" type="sibTrans" cxnId="{E7A417D4-0105-4814-A0BA-C619EFC011BC}">
      <dgm:prSet/>
      <dgm:spPr/>
      <dgm:t>
        <a:bodyPr/>
        <a:lstStyle/>
        <a:p>
          <a:endParaRPr lang="en-IN"/>
        </a:p>
      </dgm:t>
    </dgm:pt>
    <dgm:pt modelId="{A3B4BBE0-15BF-470A-8CC0-2F61F743C080}">
      <dgm:prSet phldrT="[Text]"/>
      <dgm:spPr/>
      <dgm:t>
        <a:bodyPr/>
        <a:lstStyle/>
        <a:p>
          <a:r>
            <a:rPr lang="en-IN" dirty="0" smtClean="0"/>
            <a:t>Agriculture	</a:t>
          </a:r>
          <a:endParaRPr lang="en-IN" dirty="0"/>
        </a:p>
      </dgm:t>
    </dgm:pt>
    <dgm:pt modelId="{65EA63D3-FE60-444C-908A-9EE7102D8E14}" type="parTrans" cxnId="{FC245DAB-B0C5-4AC1-9703-1E69FED24818}">
      <dgm:prSet/>
      <dgm:spPr/>
      <dgm:t>
        <a:bodyPr/>
        <a:lstStyle/>
        <a:p>
          <a:endParaRPr lang="en-IN"/>
        </a:p>
      </dgm:t>
    </dgm:pt>
    <dgm:pt modelId="{F144D6E3-7B8A-4B62-BFD9-B6E377B49AB8}" type="sibTrans" cxnId="{FC245DAB-B0C5-4AC1-9703-1E69FED24818}">
      <dgm:prSet/>
      <dgm:spPr/>
      <dgm:t>
        <a:bodyPr/>
        <a:lstStyle/>
        <a:p>
          <a:endParaRPr lang="en-IN"/>
        </a:p>
      </dgm:t>
    </dgm:pt>
    <dgm:pt modelId="{B80CB653-F391-4DE1-9D48-4729106E874C}">
      <dgm:prSet phldrT="[Text]"/>
      <dgm:spPr/>
      <dgm:t>
        <a:bodyPr/>
        <a:lstStyle/>
        <a:p>
          <a:r>
            <a:rPr lang="en-IN" dirty="0" smtClean="0"/>
            <a:t>Low cost housing</a:t>
          </a:r>
          <a:endParaRPr lang="en-IN" dirty="0"/>
        </a:p>
      </dgm:t>
    </dgm:pt>
    <dgm:pt modelId="{72C46880-967A-4771-8FDC-4676685DEA77}" type="parTrans" cxnId="{5C2AAA93-8440-48DE-9424-CAAC52673979}">
      <dgm:prSet/>
      <dgm:spPr/>
      <dgm:t>
        <a:bodyPr/>
        <a:lstStyle/>
        <a:p>
          <a:endParaRPr lang="en-IN"/>
        </a:p>
      </dgm:t>
    </dgm:pt>
    <dgm:pt modelId="{F6D3879B-6E64-4C6B-9259-EBA39E68696B}" type="sibTrans" cxnId="{5C2AAA93-8440-48DE-9424-CAAC52673979}">
      <dgm:prSet/>
      <dgm:spPr/>
      <dgm:t>
        <a:bodyPr/>
        <a:lstStyle/>
        <a:p>
          <a:endParaRPr lang="en-IN"/>
        </a:p>
      </dgm:t>
    </dgm:pt>
    <dgm:pt modelId="{E74C20E0-B3EA-432D-BB6E-FC6247FD2F20}" type="pres">
      <dgm:prSet presAssocID="{77367963-BEE5-46B2-9E69-99562D78F0BB}" presName="hierChild1" presStyleCnt="0">
        <dgm:presLayoutVars>
          <dgm:chPref val="1"/>
          <dgm:dir/>
          <dgm:animOne val="branch"/>
          <dgm:animLvl val="lvl"/>
          <dgm:resizeHandles/>
        </dgm:presLayoutVars>
      </dgm:prSet>
      <dgm:spPr/>
      <dgm:t>
        <a:bodyPr/>
        <a:lstStyle/>
        <a:p>
          <a:endParaRPr lang="en-IN"/>
        </a:p>
      </dgm:t>
    </dgm:pt>
    <dgm:pt modelId="{C626353F-872B-4311-ADD2-ABAA6CE32CE6}" type="pres">
      <dgm:prSet presAssocID="{F71D58D5-DC6C-4EB7-AD3F-F87F588D9CDB}" presName="hierRoot1" presStyleCnt="0"/>
      <dgm:spPr/>
    </dgm:pt>
    <dgm:pt modelId="{42BD2D52-32C8-40F8-863D-62B662CC007F}" type="pres">
      <dgm:prSet presAssocID="{F71D58D5-DC6C-4EB7-AD3F-F87F588D9CDB}" presName="composite" presStyleCnt="0"/>
      <dgm:spPr/>
    </dgm:pt>
    <dgm:pt modelId="{D30C4B27-7E19-4AEC-B9CA-16A983B07248}" type="pres">
      <dgm:prSet presAssocID="{F71D58D5-DC6C-4EB7-AD3F-F87F588D9CDB}" presName="background" presStyleLbl="node0" presStyleIdx="0" presStyleCnt="1"/>
      <dgm:spPr/>
    </dgm:pt>
    <dgm:pt modelId="{CA2E3E35-56C7-4AF0-B00D-1A26A0D7AD95}" type="pres">
      <dgm:prSet presAssocID="{F71D58D5-DC6C-4EB7-AD3F-F87F588D9CDB}" presName="text" presStyleLbl="fgAcc0" presStyleIdx="0" presStyleCnt="1">
        <dgm:presLayoutVars>
          <dgm:chPref val="3"/>
        </dgm:presLayoutVars>
      </dgm:prSet>
      <dgm:spPr/>
      <dgm:t>
        <a:bodyPr/>
        <a:lstStyle/>
        <a:p>
          <a:endParaRPr lang="en-IN"/>
        </a:p>
      </dgm:t>
    </dgm:pt>
    <dgm:pt modelId="{E3461B4E-6FE7-444B-856F-A4504828C19D}" type="pres">
      <dgm:prSet presAssocID="{F71D58D5-DC6C-4EB7-AD3F-F87F588D9CDB}" presName="hierChild2" presStyleCnt="0"/>
      <dgm:spPr/>
    </dgm:pt>
    <dgm:pt modelId="{99FA51B7-2731-4255-9EC2-A05BA45B015C}" type="pres">
      <dgm:prSet presAssocID="{EDD87C8D-BB33-4DAD-8EB4-2F4148F58269}" presName="Name10" presStyleLbl="parChTrans1D2" presStyleIdx="0" presStyleCnt="3"/>
      <dgm:spPr/>
      <dgm:t>
        <a:bodyPr/>
        <a:lstStyle/>
        <a:p>
          <a:endParaRPr lang="en-IN"/>
        </a:p>
      </dgm:t>
    </dgm:pt>
    <dgm:pt modelId="{BA7C996E-C9B9-4326-B3ED-D26CBBDB88AC}" type="pres">
      <dgm:prSet presAssocID="{54201F45-453E-4A94-9B3C-92BEBA6042E2}" presName="hierRoot2" presStyleCnt="0"/>
      <dgm:spPr/>
    </dgm:pt>
    <dgm:pt modelId="{3D112A22-EEE3-4C24-9A2D-389C50383561}" type="pres">
      <dgm:prSet presAssocID="{54201F45-453E-4A94-9B3C-92BEBA6042E2}" presName="composite2" presStyleCnt="0"/>
      <dgm:spPr/>
    </dgm:pt>
    <dgm:pt modelId="{5B4652AB-80F7-47D6-BB2E-E7B2EA73EACF}" type="pres">
      <dgm:prSet presAssocID="{54201F45-453E-4A94-9B3C-92BEBA6042E2}" presName="background2" presStyleLbl="node2" presStyleIdx="0" presStyleCnt="3"/>
      <dgm:spPr/>
    </dgm:pt>
    <dgm:pt modelId="{2AF3E9B4-CE49-4D14-A425-6C210561776A}" type="pres">
      <dgm:prSet presAssocID="{54201F45-453E-4A94-9B3C-92BEBA6042E2}" presName="text2" presStyleLbl="fgAcc2" presStyleIdx="0" presStyleCnt="3">
        <dgm:presLayoutVars>
          <dgm:chPref val="3"/>
        </dgm:presLayoutVars>
      </dgm:prSet>
      <dgm:spPr/>
      <dgm:t>
        <a:bodyPr/>
        <a:lstStyle/>
        <a:p>
          <a:endParaRPr lang="en-IN"/>
        </a:p>
      </dgm:t>
    </dgm:pt>
    <dgm:pt modelId="{56180DE9-994B-4BD4-A198-DE6911539FE6}" type="pres">
      <dgm:prSet presAssocID="{54201F45-453E-4A94-9B3C-92BEBA6042E2}" presName="hierChild3" presStyleCnt="0"/>
      <dgm:spPr/>
    </dgm:pt>
    <dgm:pt modelId="{E80992BE-9F17-4ADE-A540-E496A9F85BDC}" type="pres">
      <dgm:prSet presAssocID="{65EA63D3-FE60-444C-908A-9EE7102D8E14}" presName="Name10" presStyleLbl="parChTrans1D2" presStyleIdx="1" presStyleCnt="3"/>
      <dgm:spPr/>
      <dgm:t>
        <a:bodyPr/>
        <a:lstStyle/>
        <a:p>
          <a:endParaRPr lang="en-IN"/>
        </a:p>
      </dgm:t>
    </dgm:pt>
    <dgm:pt modelId="{49CEB22D-2C00-4007-8FFB-F576C0FD0A62}" type="pres">
      <dgm:prSet presAssocID="{A3B4BBE0-15BF-470A-8CC0-2F61F743C080}" presName="hierRoot2" presStyleCnt="0"/>
      <dgm:spPr/>
    </dgm:pt>
    <dgm:pt modelId="{0113BC55-00F2-4931-B17A-1CEDA301251E}" type="pres">
      <dgm:prSet presAssocID="{A3B4BBE0-15BF-470A-8CC0-2F61F743C080}" presName="composite2" presStyleCnt="0"/>
      <dgm:spPr/>
    </dgm:pt>
    <dgm:pt modelId="{5FA00C33-63E2-4DC2-8F8A-4327CBEE60A4}" type="pres">
      <dgm:prSet presAssocID="{A3B4BBE0-15BF-470A-8CC0-2F61F743C080}" presName="background2" presStyleLbl="node2" presStyleIdx="1" presStyleCnt="3"/>
      <dgm:spPr/>
    </dgm:pt>
    <dgm:pt modelId="{377CA7D3-69AD-46FC-99C1-B77877521FDE}" type="pres">
      <dgm:prSet presAssocID="{A3B4BBE0-15BF-470A-8CC0-2F61F743C080}" presName="text2" presStyleLbl="fgAcc2" presStyleIdx="1" presStyleCnt="3" custLinFactNeighborX="-9991" custLinFactNeighborY="-3785">
        <dgm:presLayoutVars>
          <dgm:chPref val="3"/>
        </dgm:presLayoutVars>
      </dgm:prSet>
      <dgm:spPr/>
      <dgm:t>
        <a:bodyPr/>
        <a:lstStyle/>
        <a:p>
          <a:endParaRPr lang="en-IN"/>
        </a:p>
      </dgm:t>
    </dgm:pt>
    <dgm:pt modelId="{D58448AD-5ACD-4604-8DC4-68B1A9EE50BB}" type="pres">
      <dgm:prSet presAssocID="{A3B4BBE0-15BF-470A-8CC0-2F61F743C080}" presName="hierChild3" presStyleCnt="0"/>
      <dgm:spPr/>
    </dgm:pt>
    <dgm:pt modelId="{BE8FAD5F-9379-4697-B0CD-559BD3239683}" type="pres">
      <dgm:prSet presAssocID="{72C46880-967A-4771-8FDC-4676685DEA77}" presName="Name10" presStyleLbl="parChTrans1D2" presStyleIdx="2" presStyleCnt="3"/>
      <dgm:spPr/>
      <dgm:t>
        <a:bodyPr/>
        <a:lstStyle/>
        <a:p>
          <a:endParaRPr lang="en-IN"/>
        </a:p>
      </dgm:t>
    </dgm:pt>
    <dgm:pt modelId="{FE741210-A2A2-44A2-BF97-6FB84F977523}" type="pres">
      <dgm:prSet presAssocID="{B80CB653-F391-4DE1-9D48-4729106E874C}" presName="hierRoot2" presStyleCnt="0"/>
      <dgm:spPr/>
    </dgm:pt>
    <dgm:pt modelId="{76D5D432-9787-4766-B2A8-13A6532479DB}" type="pres">
      <dgm:prSet presAssocID="{B80CB653-F391-4DE1-9D48-4729106E874C}" presName="composite2" presStyleCnt="0"/>
      <dgm:spPr/>
    </dgm:pt>
    <dgm:pt modelId="{96C298BE-153D-4507-A117-EB8D2594CC57}" type="pres">
      <dgm:prSet presAssocID="{B80CB653-F391-4DE1-9D48-4729106E874C}" presName="background2" presStyleLbl="node2" presStyleIdx="2" presStyleCnt="3"/>
      <dgm:spPr/>
    </dgm:pt>
    <dgm:pt modelId="{5C300831-42D7-4288-9822-75A2AA271C4B}" type="pres">
      <dgm:prSet presAssocID="{B80CB653-F391-4DE1-9D48-4729106E874C}" presName="text2" presStyleLbl="fgAcc2" presStyleIdx="2" presStyleCnt="3" custLinFactNeighborX="-16606" custLinFactNeighborY="3696">
        <dgm:presLayoutVars>
          <dgm:chPref val="3"/>
        </dgm:presLayoutVars>
      </dgm:prSet>
      <dgm:spPr/>
      <dgm:t>
        <a:bodyPr/>
        <a:lstStyle/>
        <a:p>
          <a:endParaRPr lang="en-IN"/>
        </a:p>
      </dgm:t>
    </dgm:pt>
    <dgm:pt modelId="{81458306-94AF-456B-9146-37076D5FBFB1}" type="pres">
      <dgm:prSet presAssocID="{B80CB653-F391-4DE1-9D48-4729106E874C}" presName="hierChild3" presStyleCnt="0"/>
      <dgm:spPr/>
    </dgm:pt>
  </dgm:ptLst>
  <dgm:cxnLst>
    <dgm:cxn modelId="{01447CC8-BC1A-4D0A-9C93-F94574E29832}" type="presOf" srcId="{A3B4BBE0-15BF-470A-8CC0-2F61F743C080}" destId="{377CA7D3-69AD-46FC-99C1-B77877521FDE}" srcOrd="0" destOrd="0" presId="urn:microsoft.com/office/officeart/2005/8/layout/hierarchy1"/>
    <dgm:cxn modelId="{FC245DAB-B0C5-4AC1-9703-1E69FED24818}" srcId="{F71D58D5-DC6C-4EB7-AD3F-F87F588D9CDB}" destId="{A3B4BBE0-15BF-470A-8CC0-2F61F743C080}" srcOrd="1" destOrd="0" parTransId="{65EA63D3-FE60-444C-908A-9EE7102D8E14}" sibTransId="{F144D6E3-7B8A-4B62-BFD9-B6E377B49AB8}"/>
    <dgm:cxn modelId="{E7A417D4-0105-4814-A0BA-C619EFC011BC}" srcId="{F71D58D5-DC6C-4EB7-AD3F-F87F588D9CDB}" destId="{54201F45-453E-4A94-9B3C-92BEBA6042E2}" srcOrd="0" destOrd="0" parTransId="{EDD87C8D-BB33-4DAD-8EB4-2F4148F58269}" sibTransId="{60DA5906-90E3-4121-B1F6-52E4E16E99A1}"/>
    <dgm:cxn modelId="{4056B33E-5590-41BA-AABD-9A3467531867}" type="presOf" srcId="{B80CB653-F391-4DE1-9D48-4729106E874C}" destId="{5C300831-42D7-4288-9822-75A2AA271C4B}" srcOrd="0" destOrd="0" presId="urn:microsoft.com/office/officeart/2005/8/layout/hierarchy1"/>
    <dgm:cxn modelId="{5C2AAA93-8440-48DE-9424-CAAC52673979}" srcId="{F71D58D5-DC6C-4EB7-AD3F-F87F588D9CDB}" destId="{B80CB653-F391-4DE1-9D48-4729106E874C}" srcOrd="2" destOrd="0" parTransId="{72C46880-967A-4771-8FDC-4676685DEA77}" sibTransId="{F6D3879B-6E64-4C6B-9259-EBA39E68696B}"/>
    <dgm:cxn modelId="{935F9C2E-4A29-40AD-A079-F3770FA4D364}" type="presOf" srcId="{77367963-BEE5-46B2-9E69-99562D78F0BB}" destId="{E74C20E0-B3EA-432D-BB6E-FC6247FD2F20}" srcOrd="0" destOrd="0" presId="urn:microsoft.com/office/officeart/2005/8/layout/hierarchy1"/>
    <dgm:cxn modelId="{063336EA-4C42-4702-9275-9CD8CA8672A8}" type="presOf" srcId="{72C46880-967A-4771-8FDC-4676685DEA77}" destId="{BE8FAD5F-9379-4697-B0CD-559BD3239683}" srcOrd="0" destOrd="0" presId="urn:microsoft.com/office/officeart/2005/8/layout/hierarchy1"/>
    <dgm:cxn modelId="{5DBC3BDF-6635-4902-B898-F33019909463}" srcId="{77367963-BEE5-46B2-9E69-99562D78F0BB}" destId="{F71D58D5-DC6C-4EB7-AD3F-F87F588D9CDB}" srcOrd="0" destOrd="0" parTransId="{47D8DF5B-4E6D-4F2E-8648-ED8C40CA88F8}" sibTransId="{46DCFBA2-FCEE-4CE9-842C-EEDD3DAB5FB8}"/>
    <dgm:cxn modelId="{BCD882F2-AAED-45B0-B2D3-814C35B848CB}" type="presOf" srcId="{54201F45-453E-4A94-9B3C-92BEBA6042E2}" destId="{2AF3E9B4-CE49-4D14-A425-6C210561776A}" srcOrd="0" destOrd="0" presId="urn:microsoft.com/office/officeart/2005/8/layout/hierarchy1"/>
    <dgm:cxn modelId="{23CC5738-ACA3-4A7C-B2E7-94CCCA05804C}" type="presOf" srcId="{F71D58D5-DC6C-4EB7-AD3F-F87F588D9CDB}" destId="{CA2E3E35-56C7-4AF0-B00D-1A26A0D7AD95}" srcOrd="0" destOrd="0" presId="urn:microsoft.com/office/officeart/2005/8/layout/hierarchy1"/>
    <dgm:cxn modelId="{C3790CBB-0E4C-47AD-9E1C-9FC9F7D6DDDF}" type="presOf" srcId="{65EA63D3-FE60-444C-908A-9EE7102D8E14}" destId="{E80992BE-9F17-4ADE-A540-E496A9F85BDC}" srcOrd="0" destOrd="0" presId="urn:microsoft.com/office/officeart/2005/8/layout/hierarchy1"/>
    <dgm:cxn modelId="{6A58C013-D260-4839-ABB3-117318E35135}" type="presOf" srcId="{EDD87C8D-BB33-4DAD-8EB4-2F4148F58269}" destId="{99FA51B7-2731-4255-9EC2-A05BA45B015C}" srcOrd="0" destOrd="0" presId="urn:microsoft.com/office/officeart/2005/8/layout/hierarchy1"/>
    <dgm:cxn modelId="{91F1590F-6D94-4B86-BBAA-92B086675492}" type="presParOf" srcId="{E74C20E0-B3EA-432D-BB6E-FC6247FD2F20}" destId="{C626353F-872B-4311-ADD2-ABAA6CE32CE6}" srcOrd="0" destOrd="0" presId="urn:microsoft.com/office/officeart/2005/8/layout/hierarchy1"/>
    <dgm:cxn modelId="{DC3146FA-277C-4125-AB8D-8190D5789867}" type="presParOf" srcId="{C626353F-872B-4311-ADD2-ABAA6CE32CE6}" destId="{42BD2D52-32C8-40F8-863D-62B662CC007F}" srcOrd="0" destOrd="0" presId="urn:microsoft.com/office/officeart/2005/8/layout/hierarchy1"/>
    <dgm:cxn modelId="{CBA978BD-4442-4E0A-A790-58E5D3EF0E23}" type="presParOf" srcId="{42BD2D52-32C8-40F8-863D-62B662CC007F}" destId="{D30C4B27-7E19-4AEC-B9CA-16A983B07248}" srcOrd="0" destOrd="0" presId="urn:microsoft.com/office/officeart/2005/8/layout/hierarchy1"/>
    <dgm:cxn modelId="{154F3481-ABDC-4A98-8ACC-DEDCFC39BCBE}" type="presParOf" srcId="{42BD2D52-32C8-40F8-863D-62B662CC007F}" destId="{CA2E3E35-56C7-4AF0-B00D-1A26A0D7AD95}" srcOrd="1" destOrd="0" presId="urn:microsoft.com/office/officeart/2005/8/layout/hierarchy1"/>
    <dgm:cxn modelId="{37AB1C0B-BA06-461A-9F8C-5C20D71269FF}" type="presParOf" srcId="{C626353F-872B-4311-ADD2-ABAA6CE32CE6}" destId="{E3461B4E-6FE7-444B-856F-A4504828C19D}" srcOrd="1" destOrd="0" presId="urn:microsoft.com/office/officeart/2005/8/layout/hierarchy1"/>
    <dgm:cxn modelId="{F539EA03-CFEC-4CC8-9627-856DF37F5398}" type="presParOf" srcId="{E3461B4E-6FE7-444B-856F-A4504828C19D}" destId="{99FA51B7-2731-4255-9EC2-A05BA45B015C}" srcOrd="0" destOrd="0" presId="urn:microsoft.com/office/officeart/2005/8/layout/hierarchy1"/>
    <dgm:cxn modelId="{4CFB3D70-FB90-4C02-AA20-1932B015CC98}" type="presParOf" srcId="{E3461B4E-6FE7-444B-856F-A4504828C19D}" destId="{BA7C996E-C9B9-4326-B3ED-D26CBBDB88AC}" srcOrd="1" destOrd="0" presId="urn:microsoft.com/office/officeart/2005/8/layout/hierarchy1"/>
    <dgm:cxn modelId="{CDD2F466-FE5C-4083-AEB0-0D11A84280C9}" type="presParOf" srcId="{BA7C996E-C9B9-4326-B3ED-D26CBBDB88AC}" destId="{3D112A22-EEE3-4C24-9A2D-389C50383561}" srcOrd="0" destOrd="0" presId="urn:microsoft.com/office/officeart/2005/8/layout/hierarchy1"/>
    <dgm:cxn modelId="{E756585E-B689-4063-A7EE-8832B8ACC2A4}" type="presParOf" srcId="{3D112A22-EEE3-4C24-9A2D-389C50383561}" destId="{5B4652AB-80F7-47D6-BB2E-E7B2EA73EACF}" srcOrd="0" destOrd="0" presId="urn:microsoft.com/office/officeart/2005/8/layout/hierarchy1"/>
    <dgm:cxn modelId="{419950C4-3848-4090-B641-0ABD223BDC42}" type="presParOf" srcId="{3D112A22-EEE3-4C24-9A2D-389C50383561}" destId="{2AF3E9B4-CE49-4D14-A425-6C210561776A}" srcOrd="1" destOrd="0" presId="urn:microsoft.com/office/officeart/2005/8/layout/hierarchy1"/>
    <dgm:cxn modelId="{7C59AA43-E2B1-40F7-A215-627816A7072F}" type="presParOf" srcId="{BA7C996E-C9B9-4326-B3ED-D26CBBDB88AC}" destId="{56180DE9-994B-4BD4-A198-DE6911539FE6}" srcOrd="1" destOrd="0" presId="urn:microsoft.com/office/officeart/2005/8/layout/hierarchy1"/>
    <dgm:cxn modelId="{C10E8A74-2DB8-4FBD-A8B9-78D921D5F40D}" type="presParOf" srcId="{E3461B4E-6FE7-444B-856F-A4504828C19D}" destId="{E80992BE-9F17-4ADE-A540-E496A9F85BDC}" srcOrd="2" destOrd="0" presId="urn:microsoft.com/office/officeart/2005/8/layout/hierarchy1"/>
    <dgm:cxn modelId="{34D7A9AF-21A9-43E5-8D13-8EC06954B734}" type="presParOf" srcId="{E3461B4E-6FE7-444B-856F-A4504828C19D}" destId="{49CEB22D-2C00-4007-8FFB-F576C0FD0A62}" srcOrd="3" destOrd="0" presId="urn:microsoft.com/office/officeart/2005/8/layout/hierarchy1"/>
    <dgm:cxn modelId="{FCC405DF-5F81-4114-96FE-F9FFE7053707}" type="presParOf" srcId="{49CEB22D-2C00-4007-8FFB-F576C0FD0A62}" destId="{0113BC55-00F2-4931-B17A-1CEDA301251E}" srcOrd="0" destOrd="0" presId="urn:microsoft.com/office/officeart/2005/8/layout/hierarchy1"/>
    <dgm:cxn modelId="{4A1E4220-4824-4127-975E-30C1AF1A2F20}" type="presParOf" srcId="{0113BC55-00F2-4931-B17A-1CEDA301251E}" destId="{5FA00C33-63E2-4DC2-8F8A-4327CBEE60A4}" srcOrd="0" destOrd="0" presId="urn:microsoft.com/office/officeart/2005/8/layout/hierarchy1"/>
    <dgm:cxn modelId="{A8FA2203-17AF-4066-AA02-047D25C3A726}" type="presParOf" srcId="{0113BC55-00F2-4931-B17A-1CEDA301251E}" destId="{377CA7D3-69AD-46FC-99C1-B77877521FDE}" srcOrd="1" destOrd="0" presId="urn:microsoft.com/office/officeart/2005/8/layout/hierarchy1"/>
    <dgm:cxn modelId="{62E44192-944A-48F3-A579-B4E6EAECB884}" type="presParOf" srcId="{49CEB22D-2C00-4007-8FFB-F576C0FD0A62}" destId="{D58448AD-5ACD-4604-8DC4-68B1A9EE50BB}" srcOrd="1" destOrd="0" presId="urn:microsoft.com/office/officeart/2005/8/layout/hierarchy1"/>
    <dgm:cxn modelId="{07FBF065-8AF9-48A9-8779-5477E9D62FD6}" type="presParOf" srcId="{E3461B4E-6FE7-444B-856F-A4504828C19D}" destId="{BE8FAD5F-9379-4697-B0CD-559BD3239683}" srcOrd="4" destOrd="0" presId="urn:microsoft.com/office/officeart/2005/8/layout/hierarchy1"/>
    <dgm:cxn modelId="{868884DE-14A6-4B42-8EB2-6B7935D29DA1}" type="presParOf" srcId="{E3461B4E-6FE7-444B-856F-A4504828C19D}" destId="{FE741210-A2A2-44A2-BF97-6FB84F977523}" srcOrd="5" destOrd="0" presId="urn:microsoft.com/office/officeart/2005/8/layout/hierarchy1"/>
    <dgm:cxn modelId="{EC3A0DB9-79F9-4147-B246-2B4B7CC01553}" type="presParOf" srcId="{FE741210-A2A2-44A2-BF97-6FB84F977523}" destId="{76D5D432-9787-4766-B2A8-13A6532479DB}" srcOrd="0" destOrd="0" presId="urn:microsoft.com/office/officeart/2005/8/layout/hierarchy1"/>
    <dgm:cxn modelId="{107DEAD8-304F-4176-94FA-CBDD886964EC}" type="presParOf" srcId="{76D5D432-9787-4766-B2A8-13A6532479DB}" destId="{96C298BE-153D-4507-A117-EB8D2594CC57}" srcOrd="0" destOrd="0" presId="urn:microsoft.com/office/officeart/2005/8/layout/hierarchy1"/>
    <dgm:cxn modelId="{BFC72708-40EB-48A8-BFB2-993314A181C1}" type="presParOf" srcId="{76D5D432-9787-4766-B2A8-13A6532479DB}" destId="{5C300831-42D7-4288-9822-75A2AA271C4B}" srcOrd="1" destOrd="0" presId="urn:microsoft.com/office/officeart/2005/8/layout/hierarchy1"/>
    <dgm:cxn modelId="{AF6A0DC0-CA16-4DF3-8925-CE9E5030DC25}" type="presParOf" srcId="{FE741210-A2A2-44A2-BF97-6FB84F977523}" destId="{81458306-94AF-456B-9146-37076D5FBFB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8FAD5F-9379-4697-B0CD-559BD3239683}">
      <dsp:nvSpPr>
        <dsp:cNvPr id="0" name=""/>
        <dsp:cNvSpPr/>
      </dsp:nvSpPr>
      <dsp:spPr>
        <a:xfrm>
          <a:off x="3888748" y="2671136"/>
          <a:ext cx="2384796" cy="709690"/>
        </a:xfrm>
        <a:custGeom>
          <a:avLst/>
          <a:gdLst/>
          <a:ahLst/>
          <a:cxnLst/>
          <a:rect l="0" t="0" r="0" b="0"/>
          <a:pathLst>
            <a:path>
              <a:moveTo>
                <a:pt x="0" y="0"/>
              </a:moveTo>
              <a:lnTo>
                <a:pt x="0" y="500513"/>
              </a:lnTo>
              <a:lnTo>
                <a:pt x="2384796" y="500513"/>
              </a:lnTo>
              <a:lnTo>
                <a:pt x="2384796" y="709690"/>
              </a:lnTo>
            </a:path>
          </a:pathLst>
        </a:custGeom>
        <a:noFill/>
        <a:ln w="400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80992BE-9F17-4ADE-A540-E496A9F85BDC}">
      <dsp:nvSpPr>
        <dsp:cNvPr id="0" name=""/>
        <dsp:cNvSpPr/>
      </dsp:nvSpPr>
      <dsp:spPr>
        <a:xfrm>
          <a:off x="3663153" y="2671136"/>
          <a:ext cx="225595" cy="602426"/>
        </a:xfrm>
        <a:custGeom>
          <a:avLst/>
          <a:gdLst/>
          <a:ahLst/>
          <a:cxnLst/>
          <a:rect l="0" t="0" r="0" b="0"/>
          <a:pathLst>
            <a:path>
              <a:moveTo>
                <a:pt x="225595" y="0"/>
              </a:moveTo>
              <a:lnTo>
                <a:pt x="225595" y="393249"/>
              </a:lnTo>
              <a:lnTo>
                <a:pt x="0" y="393249"/>
              </a:lnTo>
              <a:lnTo>
                <a:pt x="0" y="602426"/>
              </a:lnTo>
            </a:path>
          </a:pathLst>
        </a:custGeom>
        <a:noFill/>
        <a:ln w="400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FA51B7-2731-4255-9EC2-A05BA45B015C}">
      <dsp:nvSpPr>
        <dsp:cNvPr id="0" name=""/>
        <dsp:cNvSpPr/>
      </dsp:nvSpPr>
      <dsp:spPr>
        <a:xfrm>
          <a:off x="1128991" y="2671136"/>
          <a:ext cx="2759756" cy="656696"/>
        </a:xfrm>
        <a:custGeom>
          <a:avLst/>
          <a:gdLst/>
          <a:ahLst/>
          <a:cxnLst/>
          <a:rect l="0" t="0" r="0" b="0"/>
          <a:pathLst>
            <a:path>
              <a:moveTo>
                <a:pt x="2759756" y="0"/>
              </a:moveTo>
              <a:lnTo>
                <a:pt x="2759756" y="447519"/>
              </a:lnTo>
              <a:lnTo>
                <a:pt x="0" y="447519"/>
              </a:lnTo>
              <a:lnTo>
                <a:pt x="0" y="656696"/>
              </a:lnTo>
            </a:path>
          </a:pathLst>
        </a:custGeom>
        <a:noFill/>
        <a:ln w="400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0C4B27-7E19-4AEC-B9CA-16A983B07248}">
      <dsp:nvSpPr>
        <dsp:cNvPr id="0" name=""/>
        <dsp:cNvSpPr/>
      </dsp:nvSpPr>
      <dsp:spPr>
        <a:xfrm>
          <a:off x="2759756" y="1237317"/>
          <a:ext cx="2257982" cy="1433819"/>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2E3E35-56C7-4AF0-B00D-1A26A0D7AD95}">
      <dsp:nvSpPr>
        <dsp:cNvPr id="0" name=""/>
        <dsp:cNvSpPr/>
      </dsp:nvSpPr>
      <dsp:spPr>
        <a:xfrm>
          <a:off x="3010644" y="1475659"/>
          <a:ext cx="2257982" cy="1433819"/>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IN" sz="2800" kern="1200" dirty="0" err="1" smtClean="0"/>
            <a:t>Ayur</a:t>
          </a:r>
          <a:r>
            <a:rPr lang="en-IN" sz="2800" kern="1200" dirty="0" smtClean="0"/>
            <a:t> Hindustan </a:t>
          </a:r>
          <a:br>
            <a:rPr lang="en-IN" sz="2800" kern="1200" dirty="0" smtClean="0"/>
          </a:br>
          <a:r>
            <a:rPr lang="en-IN" sz="2800" kern="1200" dirty="0" smtClean="0"/>
            <a:t> </a:t>
          </a:r>
          <a:endParaRPr lang="en-IN" sz="2800" kern="1200" dirty="0"/>
        </a:p>
      </dsp:txBody>
      <dsp:txXfrm>
        <a:off x="3052639" y="1517654"/>
        <a:ext cx="2173992" cy="1349829"/>
      </dsp:txXfrm>
    </dsp:sp>
    <dsp:sp modelId="{5B4652AB-80F7-47D6-BB2E-E7B2EA73EACF}">
      <dsp:nvSpPr>
        <dsp:cNvPr id="0" name=""/>
        <dsp:cNvSpPr/>
      </dsp:nvSpPr>
      <dsp:spPr>
        <a:xfrm>
          <a:off x="0" y="3327833"/>
          <a:ext cx="2257982" cy="1433819"/>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F3E9B4-CE49-4D14-A425-6C210561776A}">
      <dsp:nvSpPr>
        <dsp:cNvPr id="0" name=""/>
        <dsp:cNvSpPr/>
      </dsp:nvSpPr>
      <dsp:spPr>
        <a:xfrm>
          <a:off x="250886" y="3566175"/>
          <a:ext cx="2257982" cy="1433819"/>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IN" sz="2800" kern="1200" dirty="0" smtClean="0"/>
            <a:t>Healthcare </a:t>
          </a:r>
          <a:endParaRPr lang="en-IN" sz="2800" kern="1200" dirty="0"/>
        </a:p>
      </dsp:txBody>
      <dsp:txXfrm>
        <a:off x="292881" y="3608170"/>
        <a:ext cx="2173992" cy="1349829"/>
      </dsp:txXfrm>
    </dsp:sp>
    <dsp:sp modelId="{5FA00C33-63E2-4DC2-8F8A-4327CBEE60A4}">
      <dsp:nvSpPr>
        <dsp:cNvPr id="0" name=""/>
        <dsp:cNvSpPr/>
      </dsp:nvSpPr>
      <dsp:spPr>
        <a:xfrm>
          <a:off x="2534161" y="3273562"/>
          <a:ext cx="2257982" cy="1433819"/>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7CA7D3-69AD-46FC-99C1-B77877521FDE}">
      <dsp:nvSpPr>
        <dsp:cNvPr id="0" name=""/>
        <dsp:cNvSpPr/>
      </dsp:nvSpPr>
      <dsp:spPr>
        <a:xfrm>
          <a:off x="2785048" y="3511905"/>
          <a:ext cx="2257982" cy="1433819"/>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IN" sz="2800" kern="1200" dirty="0" smtClean="0"/>
            <a:t>Agriculture	</a:t>
          </a:r>
          <a:endParaRPr lang="en-IN" sz="2800" kern="1200" dirty="0"/>
        </a:p>
      </dsp:txBody>
      <dsp:txXfrm>
        <a:off x="2827043" y="3553900"/>
        <a:ext cx="2173992" cy="1349829"/>
      </dsp:txXfrm>
    </dsp:sp>
    <dsp:sp modelId="{96C298BE-153D-4507-A117-EB8D2594CC57}">
      <dsp:nvSpPr>
        <dsp:cNvPr id="0" name=""/>
        <dsp:cNvSpPr/>
      </dsp:nvSpPr>
      <dsp:spPr>
        <a:xfrm>
          <a:off x="5144553" y="3380826"/>
          <a:ext cx="2257982" cy="1433819"/>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300831-42D7-4288-9822-75A2AA271C4B}">
      <dsp:nvSpPr>
        <dsp:cNvPr id="0" name=""/>
        <dsp:cNvSpPr/>
      </dsp:nvSpPr>
      <dsp:spPr>
        <a:xfrm>
          <a:off x="5395440" y="3619169"/>
          <a:ext cx="2257982" cy="1433819"/>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IN" sz="2800" kern="1200" dirty="0" smtClean="0"/>
            <a:t>Low cost housing</a:t>
          </a:r>
          <a:endParaRPr lang="en-IN" sz="2800" kern="1200" dirty="0"/>
        </a:p>
      </dsp:txBody>
      <dsp:txXfrm>
        <a:off x="5437435" y="3661164"/>
        <a:ext cx="2173992" cy="134982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CF543E-6D9F-4AE1-AB05-CE39D910A1F6}" type="datetimeFigureOut">
              <a:rPr lang="en-IN" smtClean="0"/>
              <a:pPr/>
              <a:t>05-12-2015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4492C6-0F57-4E51-B970-4D52E90D73D3}" type="slidenum">
              <a:rPr lang="en-IN" smtClean="0"/>
              <a:pPr/>
              <a:t>‹#›</a:t>
            </a:fld>
            <a:endParaRPr lang="en-IN"/>
          </a:p>
        </p:txBody>
      </p:sp>
    </p:spTree>
    <p:extLst>
      <p:ext uri="{BB962C8B-B14F-4D97-AF65-F5344CB8AC3E}">
        <p14:creationId xmlns:p14="http://schemas.microsoft.com/office/powerpoint/2010/main" val="3701654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noFill/>
          <a:ln>
            <a:miter lim="800000"/>
            <a:headEnd/>
            <a:tailEnd/>
          </a:ln>
        </p:spPr>
        <p:txBody>
          <a:bodyPr/>
          <a:lstStyle/>
          <a:p>
            <a:fld id="{A80B733A-0FC6-4BA8-B2A9-74C396BBFFFF}" type="slidenum">
              <a:rPr lang="en-US"/>
              <a:pPr/>
              <a:t>10</a:t>
            </a:fld>
            <a:endParaRPr lang="en-US"/>
          </a:p>
        </p:txBody>
      </p:sp>
      <p:sp>
        <p:nvSpPr>
          <p:cNvPr id="491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9156" name="Rectangle 3"/>
          <p:cNvSpPr>
            <a:spLocks noGrp="1" noChangeArrowheads="1"/>
          </p:cNvSpPr>
          <p:nvPr>
            <p:ph type="body" idx="1"/>
          </p:nvPr>
        </p:nvSpPr>
        <p:spPr bwMode="auto">
          <a:noFill/>
        </p:spPr>
        <p:txBody>
          <a:bodyPr/>
          <a:lstStyle/>
          <a:p>
            <a:pPr eaLnBrk="1" hangingPunct="1">
              <a:spcBef>
                <a:spcPct val="0"/>
              </a:spcBef>
            </a:pPr>
            <a:endParaRPr lang="en-US" smtClean="0">
              <a:latin typeface="Times New Roman" pitchFamily="-65" charset="0"/>
            </a:endParaRPr>
          </a:p>
          <a:p>
            <a:pPr eaLnBrk="1" hangingPunct="1">
              <a:spcBef>
                <a:spcPct val="0"/>
              </a:spcBef>
            </a:pPr>
            <a:endParaRPr lang="en-US" smtClean="0">
              <a:latin typeface="Times New Roman" pitchFamily="-65"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a:lstStyle/>
          <a:p>
            <a:pPr eaLnBrk="1" hangingPunct="1">
              <a:spcBef>
                <a:spcPct val="0"/>
              </a:spcBef>
            </a:pPr>
            <a:r>
              <a:rPr lang="en-US" sz="1100" smtClean="0"/>
              <a:t>  </a:t>
            </a:r>
          </a:p>
        </p:txBody>
      </p:sp>
      <p:sp>
        <p:nvSpPr>
          <p:cNvPr id="2867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9BA0D40E-8406-4DBF-9312-BA97450C7780}" type="slidenum">
              <a:rPr lang="en-US" sz="1200">
                <a:latin typeface="Calibri" pitchFamily="-65" charset="0"/>
              </a:rPr>
              <a:pPr algn="r"/>
              <a:t>17</a:t>
            </a:fld>
            <a:endParaRPr lang="en-US" sz="1200">
              <a:latin typeface="Calibri" pitchFamily="-65"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814492C6-0F57-4E51-B970-4D52E90D73D3}" type="slidenum">
              <a:rPr lang="en-IN" smtClean="0"/>
              <a:pPr/>
              <a:t>24</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0" y="0"/>
            <a:ext cx="9144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FC96EFD-14B6-4E11-AEFE-E434D3CCEBFB}" type="datetimeFigureOut">
              <a:rPr lang="en-IN" smtClean="0"/>
              <a:pPr/>
              <a:t>05-12-2015</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r>
              <a:rPr lang="en-IN" dirty="0" err="1" smtClean="0">
                <a:solidFill>
                  <a:srgbClr val="FFFF00"/>
                </a:solidFill>
              </a:rPr>
              <a:t>A</a:t>
            </a:r>
            <a:r>
              <a:rPr lang="en-IN" b="1" dirty="0" err="1" smtClean="0">
                <a:solidFill>
                  <a:srgbClr val="FFFF00"/>
                </a:solidFill>
              </a:rPr>
              <a:t>yur</a:t>
            </a:r>
            <a:r>
              <a:rPr lang="en-IN" b="1" dirty="0" smtClean="0">
                <a:solidFill>
                  <a:srgbClr val="FFFF00"/>
                </a:solidFill>
              </a:rPr>
              <a:t> </a:t>
            </a:r>
            <a:r>
              <a:rPr lang="en-IN" dirty="0" smtClean="0">
                <a:solidFill>
                  <a:srgbClr val="FFFF00"/>
                </a:solidFill>
              </a:rPr>
              <a:t>H</a:t>
            </a:r>
            <a:r>
              <a:rPr lang="en-IN" b="1" dirty="0" smtClean="0">
                <a:solidFill>
                  <a:srgbClr val="FFFF00"/>
                </a:solidFill>
              </a:rPr>
              <a:t>industan </a:t>
            </a:r>
            <a:r>
              <a:rPr lang="en-IN" dirty="0" smtClean="0">
                <a:solidFill>
                  <a:srgbClr val="FFFF00"/>
                </a:solidFill>
              </a:rPr>
              <a:t>N</a:t>
            </a:r>
            <a:r>
              <a:rPr lang="en-IN" b="1" dirty="0" smtClean="0">
                <a:solidFill>
                  <a:srgbClr val="FFFF00"/>
                </a:solidFill>
              </a:rPr>
              <a:t>atural </a:t>
            </a:r>
            <a:r>
              <a:rPr lang="en-IN" dirty="0" smtClean="0">
                <a:solidFill>
                  <a:srgbClr val="FFFF00"/>
                </a:solidFill>
              </a:rPr>
              <a:t>R</a:t>
            </a:r>
            <a:r>
              <a:rPr lang="en-IN" b="1" dirty="0" smtClean="0">
                <a:solidFill>
                  <a:srgbClr val="FFFF00"/>
                </a:solidFill>
              </a:rPr>
              <a:t>esources </a:t>
            </a:r>
            <a:r>
              <a:rPr lang="en-IN" dirty="0" smtClean="0">
                <a:solidFill>
                  <a:srgbClr val="FFFF00"/>
                </a:solidFill>
              </a:rPr>
              <a:t>P</a:t>
            </a:r>
            <a:r>
              <a:rPr lang="en-IN" b="1" dirty="0" smtClean="0">
                <a:solidFill>
                  <a:srgbClr val="FFFF00"/>
                </a:solidFill>
              </a:rPr>
              <a:t>vt ltd</a:t>
            </a:r>
            <a:endParaRPr lang="en-IN" dirty="0" smtClean="0">
              <a:solidFill>
                <a:srgbClr val="FFFF00"/>
              </a:solidFill>
            </a:endParaRPr>
          </a:p>
          <a:p>
            <a:endParaRPr lang="en-IN"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68A5AB6-53EE-4D83-B31B-15D57503C83A}"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C96EFD-14B6-4E11-AEFE-E434D3CCEBFB}" type="datetimeFigureOut">
              <a:rPr lang="en-IN" smtClean="0"/>
              <a:pPr/>
              <a:t>05-12-2015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68A5AB6-53EE-4D83-B31B-15D57503C83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BFC96EFD-14B6-4E11-AEFE-E434D3CCEBFB}" type="datetimeFigureOut">
              <a:rPr lang="en-IN" smtClean="0"/>
              <a:pPr/>
              <a:t>05-12-2015</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68A5AB6-53EE-4D83-B31B-15D57503C83A}"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C96EFD-14B6-4E11-AEFE-E434D3CCEBFB}" type="datetimeFigureOut">
              <a:rPr lang="en-IN" smtClean="0"/>
              <a:pPr/>
              <a:t>05-12-2015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68A5AB6-53EE-4D83-B31B-15D57503C83A}"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FC96EFD-14B6-4E11-AEFE-E434D3CCEBFB}" type="datetimeFigureOut">
              <a:rPr lang="en-IN" smtClean="0"/>
              <a:pPr/>
              <a:t>05-12-2015</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F68A5AB6-53EE-4D83-B31B-15D57503C83A}"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FC96EFD-14B6-4E11-AEFE-E434D3CCEBFB}" type="datetimeFigureOut">
              <a:rPr lang="en-IN" smtClean="0"/>
              <a:pPr/>
              <a:t>05-12-2015</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68A5AB6-53EE-4D83-B31B-15D57503C83A}"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FC96EFD-14B6-4E11-AEFE-E434D3CCEBFB}" type="datetimeFigureOut">
              <a:rPr lang="en-IN" smtClean="0"/>
              <a:pPr/>
              <a:t>05-12-2015</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F68A5AB6-53EE-4D83-B31B-15D57503C83A}"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FC96EFD-14B6-4E11-AEFE-E434D3CCEBFB}" type="datetimeFigureOut">
              <a:rPr lang="en-IN" smtClean="0"/>
              <a:pPr/>
              <a:t>05-12-2015</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F68A5AB6-53EE-4D83-B31B-15D57503C83A}"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BFC96EFD-14B6-4E11-AEFE-E434D3CCEBFB}" type="datetimeFigureOut">
              <a:rPr lang="en-IN" smtClean="0"/>
              <a:pPr/>
              <a:t>05-12-2015</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F68A5AB6-53EE-4D83-B31B-15D57503C83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FC96EFD-14B6-4E11-AEFE-E434D3CCEBFB}" type="datetimeFigureOut">
              <a:rPr lang="en-IN" smtClean="0"/>
              <a:pPr/>
              <a:t>05-12-2015</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68A5AB6-53EE-4D83-B31B-15D57503C83A}"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BFC96EFD-14B6-4E11-AEFE-E434D3CCEBFB}" type="datetimeFigureOut">
              <a:rPr lang="en-IN" smtClean="0"/>
              <a:pPr/>
              <a:t>05-12-2015</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68A5AB6-53EE-4D83-B31B-15D57503C83A}" type="slidenum">
              <a:rPr lang="en-IN" smtClean="0"/>
              <a:pPr/>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FC96EFD-14B6-4E11-AEFE-E434D3CCEBFB}" type="datetimeFigureOut">
              <a:rPr lang="en-IN" smtClean="0"/>
              <a:pPr/>
              <a:t>05-12-2015</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68A5AB6-53EE-4D83-B31B-15D57503C83A}"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124744"/>
            <a:ext cx="7918648" cy="4968551"/>
          </a:xfrm>
        </p:spPr>
        <p:txBody>
          <a:bodyPr>
            <a:prstTxWarp prst="textArchUp">
              <a:avLst/>
            </a:prstTxWarp>
            <a:normAutofit/>
          </a:bodyPr>
          <a:lstStyle/>
          <a:p>
            <a:r>
              <a:rPr lang="en-US" sz="4000" b="1" dirty="0" smtClean="0"/>
              <a:t> </a:t>
            </a:r>
            <a:r>
              <a:rPr lang="en-US" sz="4000" cap="none" dirty="0" err="1" smtClean="0"/>
              <a:t>A</a:t>
            </a:r>
            <a:r>
              <a:rPr lang="en-US" sz="4000" b="1" cap="none" dirty="0" err="1" smtClean="0"/>
              <a:t>yur</a:t>
            </a:r>
            <a:r>
              <a:rPr lang="en-US" sz="4000" b="1" cap="none" dirty="0" smtClean="0"/>
              <a:t> </a:t>
            </a:r>
            <a:r>
              <a:rPr lang="en-US" sz="4000" cap="none" dirty="0" smtClean="0"/>
              <a:t>H</a:t>
            </a:r>
            <a:r>
              <a:rPr lang="en-US" sz="4000" b="1" cap="none" dirty="0" smtClean="0"/>
              <a:t>industan </a:t>
            </a:r>
            <a:r>
              <a:rPr lang="en-US" sz="4000" cap="none" dirty="0" smtClean="0"/>
              <a:t>N</a:t>
            </a:r>
            <a:r>
              <a:rPr lang="en-US" sz="4000" b="1" cap="none" dirty="0" smtClean="0"/>
              <a:t>atural </a:t>
            </a:r>
            <a:r>
              <a:rPr lang="en-US" sz="4000" cap="none" dirty="0" smtClean="0"/>
              <a:t>R</a:t>
            </a:r>
            <a:r>
              <a:rPr lang="en-US" sz="4000" b="1" cap="none" dirty="0" smtClean="0"/>
              <a:t>esources </a:t>
            </a:r>
            <a:r>
              <a:rPr lang="en-US" sz="4000" cap="none" dirty="0" err="1" smtClean="0"/>
              <a:t>P</a:t>
            </a:r>
            <a:r>
              <a:rPr lang="en-US" sz="4000" b="1" cap="none" dirty="0" err="1" smtClean="0"/>
              <a:t>vt</a:t>
            </a:r>
            <a:r>
              <a:rPr lang="en-US" sz="4000" b="1" cap="none" dirty="0" smtClean="0"/>
              <a:t> ltd</a:t>
            </a:r>
            <a:endParaRPr lang="en-IN"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bwMode="auto">
          <a:xfrm>
            <a:off x="88900" y="1003300"/>
            <a:ext cx="1511300" cy="1562100"/>
          </a:xfrm>
          <a:prstGeom prst="rect">
            <a:avLst/>
          </a:prstGeom>
          <a:solidFill>
            <a:srgbClr val="CCFF99"/>
          </a:solidFill>
          <a:ln w="9525" cap="flat" cmpd="sng" algn="ctr">
            <a:solidFill>
              <a:schemeClr val="bg1">
                <a:lumMod val="65000"/>
              </a:schemeClr>
            </a:solidFill>
            <a:prstDash val="solid"/>
            <a:round/>
            <a:headEnd type="none" w="med" len="med"/>
            <a:tailEnd type="none" w="med" len="med"/>
          </a:ln>
          <a:effectLst/>
        </p:spPr>
        <p:txBody>
          <a:bodyPr/>
          <a:lstStyle/>
          <a:p>
            <a:pPr marL="115888" indent="-115888">
              <a:defRPr/>
            </a:pPr>
            <a:endParaRPr lang="en-US" sz="1800">
              <a:latin typeface="Calibri" pitchFamily="-65" charset="0"/>
            </a:endParaRPr>
          </a:p>
        </p:txBody>
      </p:sp>
      <p:sp>
        <p:nvSpPr>
          <p:cNvPr id="61" name="Rectangle 60"/>
          <p:cNvSpPr/>
          <p:nvPr/>
        </p:nvSpPr>
        <p:spPr bwMode="auto">
          <a:xfrm>
            <a:off x="88900" y="3022600"/>
            <a:ext cx="8083500" cy="3024188"/>
          </a:xfrm>
          <a:prstGeom prst="rect">
            <a:avLst/>
          </a:prstGeom>
          <a:solidFill>
            <a:srgbClr val="FFFFCC"/>
          </a:solidFill>
          <a:ln w="9525" cap="flat" cmpd="sng" algn="ctr">
            <a:solidFill>
              <a:schemeClr val="bg1">
                <a:lumMod val="65000"/>
              </a:schemeClr>
            </a:solidFill>
            <a:prstDash val="solid"/>
            <a:round/>
            <a:headEnd type="none" w="med" len="med"/>
            <a:tailEnd type="none" w="med" len="med"/>
          </a:ln>
          <a:effectLst/>
        </p:spPr>
        <p:txBody>
          <a:bodyPr/>
          <a:lstStyle/>
          <a:p>
            <a:pPr marL="115888" indent="-115888">
              <a:defRPr/>
            </a:pPr>
            <a:endParaRPr lang="en-US" sz="1800">
              <a:latin typeface="Calibri" pitchFamily="-65" charset="0"/>
            </a:endParaRPr>
          </a:p>
        </p:txBody>
      </p:sp>
      <p:sp>
        <p:nvSpPr>
          <p:cNvPr id="24580" name="Rectangle 2"/>
          <p:cNvSpPr>
            <a:spLocks noGrp="1" noChangeArrowheads="1"/>
          </p:cNvSpPr>
          <p:nvPr>
            <p:ph type="title"/>
          </p:nvPr>
        </p:nvSpPr>
        <p:spPr>
          <a:xfrm>
            <a:off x="0" y="-111125"/>
            <a:ext cx="9144000" cy="1087438"/>
          </a:xfrm>
        </p:spPr>
        <p:txBody>
          <a:bodyPr>
            <a:normAutofit fontScale="90000"/>
          </a:bodyPr>
          <a:lstStyle/>
          <a:p>
            <a:pPr algn="l" eaLnBrk="1" hangingPunct="1"/>
            <a:r>
              <a:rPr lang="en-US" sz="2400" b="1" u="sng" dirty="0" smtClean="0">
                <a:solidFill>
                  <a:srgbClr val="536739"/>
                </a:solidFill>
              </a:rPr>
              <a:t>International technology Transfer and enterprise commercialization – The critical need for capacity enhancement</a:t>
            </a:r>
            <a:endParaRPr lang="en-US" sz="1600" b="1" u="sng" dirty="0" smtClean="0">
              <a:solidFill>
                <a:srgbClr val="536739"/>
              </a:solidFill>
            </a:endParaRPr>
          </a:p>
        </p:txBody>
      </p:sp>
      <p:grpSp>
        <p:nvGrpSpPr>
          <p:cNvPr id="2" name="Group 48"/>
          <p:cNvGrpSpPr>
            <a:grpSpLocks/>
          </p:cNvGrpSpPr>
          <p:nvPr/>
        </p:nvGrpSpPr>
        <p:grpSpPr bwMode="auto">
          <a:xfrm>
            <a:off x="2463800" y="914400"/>
            <a:ext cx="4832350" cy="1679575"/>
            <a:chOff x="2463800" y="914400"/>
            <a:chExt cx="6394450" cy="1344613"/>
          </a:xfrm>
        </p:grpSpPr>
        <p:sp>
          <p:nvSpPr>
            <p:cNvPr id="16" name="AutoShape 9"/>
            <p:cNvSpPr>
              <a:spLocks noChangeArrowheads="1"/>
            </p:cNvSpPr>
            <p:nvPr/>
          </p:nvSpPr>
          <p:spPr bwMode="blackWhite">
            <a:xfrm>
              <a:off x="2463800" y="914400"/>
              <a:ext cx="6388149" cy="887089"/>
            </a:xfrm>
            <a:prstGeom prst="homePlate">
              <a:avLst>
                <a:gd name="adj" fmla="val 0"/>
              </a:avLst>
            </a:prstGeom>
            <a:solidFill>
              <a:schemeClr val="accent2">
                <a:lumMod val="60000"/>
                <a:lumOff val="40000"/>
              </a:schemeClr>
            </a:solidFill>
            <a:ln w="12700">
              <a:solidFill>
                <a:schemeClr val="bg1"/>
              </a:solidFill>
              <a:miter lim="800000"/>
              <a:headEnd/>
              <a:tailEnd/>
            </a:ln>
            <a:effectLst/>
          </p:spPr>
          <p:txBody>
            <a:bodyPr anchor="ctr"/>
            <a:lstStyle/>
            <a:p>
              <a:pPr marL="169863" algn="ctr" eaLnBrk="0" hangingPunct="0">
                <a:defRPr/>
              </a:pPr>
              <a:r>
                <a:rPr lang="en-US" sz="1400" b="1" dirty="0"/>
                <a:t>Scaled up  </a:t>
              </a:r>
              <a:r>
                <a:rPr lang="en-US" sz="1600" b="1" dirty="0" smtClean="0">
                  <a:solidFill>
                    <a:srgbClr val="000090"/>
                  </a:solidFill>
                </a:rPr>
                <a:t>AHRPL </a:t>
              </a:r>
              <a:r>
                <a:rPr lang="en-US" sz="1400" b="1" dirty="0"/>
                <a:t>intervention with strategic linkage to national &amp; international organizations engaged in fostering STI </a:t>
              </a:r>
            </a:p>
          </p:txBody>
        </p:sp>
        <p:sp>
          <p:nvSpPr>
            <p:cNvPr id="33" name="AutoShape 9"/>
            <p:cNvSpPr>
              <a:spLocks noChangeArrowheads="1"/>
            </p:cNvSpPr>
            <p:nvPr/>
          </p:nvSpPr>
          <p:spPr bwMode="blackWhite">
            <a:xfrm>
              <a:off x="2480605" y="1787509"/>
              <a:ext cx="1602815" cy="471504"/>
            </a:xfrm>
            <a:prstGeom prst="homePlate">
              <a:avLst>
                <a:gd name="adj" fmla="val 0"/>
              </a:avLst>
            </a:prstGeom>
            <a:solidFill>
              <a:schemeClr val="accent2">
                <a:lumMod val="20000"/>
                <a:lumOff val="80000"/>
              </a:schemeClr>
            </a:solidFill>
            <a:ln w="12700">
              <a:solidFill>
                <a:schemeClr val="bg1"/>
              </a:solidFill>
              <a:miter lim="800000"/>
              <a:headEnd/>
              <a:tailEnd/>
            </a:ln>
            <a:effectLst/>
          </p:spPr>
          <p:txBody>
            <a:bodyPr anchor="ctr"/>
            <a:lstStyle/>
            <a:p>
              <a:pPr marL="169863" algn="ctr" eaLnBrk="0" hangingPunct="0">
                <a:defRPr/>
              </a:pPr>
              <a:r>
                <a:rPr lang="en-US" sz="1000" b="1"/>
                <a:t>CLEARING HOUSE</a:t>
              </a:r>
            </a:p>
          </p:txBody>
        </p:sp>
        <p:sp>
          <p:nvSpPr>
            <p:cNvPr id="22" name="AutoShape 9"/>
            <p:cNvSpPr>
              <a:spLocks noChangeArrowheads="1"/>
            </p:cNvSpPr>
            <p:nvPr/>
          </p:nvSpPr>
          <p:spPr bwMode="blackWhite">
            <a:xfrm>
              <a:off x="4066615" y="1787509"/>
              <a:ext cx="1604915" cy="471504"/>
            </a:xfrm>
            <a:prstGeom prst="homePlate">
              <a:avLst>
                <a:gd name="adj" fmla="val 0"/>
              </a:avLst>
            </a:prstGeom>
            <a:solidFill>
              <a:schemeClr val="accent2">
                <a:lumMod val="20000"/>
                <a:lumOff val="80000"/>
              </a:schemeClr>
            </a:solidFill>
            <a:ln w="12700">
              <a:solidFill>
                <a:schemeClr val="bg1"/>
              </a:solidFill>
              <a:miter lim="800000"/>
              <a:headEnd/>
              <a:tailEnd/>
            </a:ln>
            <a:effectLst/>
          </p:spPr>
          <p:txBody>
            <a:bodyPr anchor="ctr"/>
            <a:lstStyle/>
            <a:p>
              <a:pPr marL="169863" algn="ctr" eaLnBrk="0" hangingPunct="0">
                <a:defRPr/>
              </a:pPr>
              <a:r>
                <a:rPr lang="en-US" sz="1000" b="1"/>
                <a:t>CONSULTING &amp; LEGAL SERVICES</a:t>
              </a:r>
            </a:p>
          </p:txBody>
        </p:sp>
        <p:sp>
          <p:nvSpPr>
            <p:cNvPr id="23" name="AutoShape 9"/>
            <p:cNvSpPr>
              <a:spLocks noChangeArrowheads="1"/>
            </p:cNvSpPr>
            <p:nvPr/>
          </p:nvSpPr>
          <p:spPr bwMode="blackWhite">
            <a:xfrm>
              <a:off x="5667328" y="1787509"/>
              <a:ext cx="1602813" cy="471504"/>
            </a:xfrm>
            <a:prstGeom prst="homePlate">
              <a:avLst>
                <a:gd name="adj" fmla="val 0"/>
              </a:avLst>
            </a:prstGeom>
            <a:solidFill>
              <a:schemeClr val="accent2">
                <a:lumMod val="20000"/>
                <a:lumOff val="80000"/>
              </a:schemeClr>
            </a:solidFill>
            <a:ln w="12700">
              <a:solidFill>
                <a:schemeClr val="bg1"/>
              </a:solidFill>
              <a:miter lim="800000"/>
              <a:headEnd/>
              <a:tailEnd/>
            </a:ln>
            <a:effectLst/>
          </p:spPr>
          <p:txBody>
            <a:bodyPr anchor="ctr"/>
            <a:lstStyle/>
            <a:p>
              <a:pPr marL="169863" algn="ctr" eaLnBrk="0" hangingPunct="0">
                <a:defRPr/>
              </a:pPr>
              <a:r>
                <a:rPr lang="en-US" sz="1000" b="1"/>
                <a:t>CONVENING</a:t>
              </a:r>
            </a:p>
          </p:txBody>
        </p:sp>
        <p:sp>
          <p:nvSpPr>
            <p:cNvPr id="24" name="AutoShape 9"/>
            <p:cNvSpPr>
              <a:spLocks noChangeArrowheads="1"/>
            </p:cNvSpPr>
            <p:nvPr/>
          </p:nvSpPr>
          <p:spPr bwMode="blackWhite">
            <a:xfrm>
              <a:off x="7255437" y="1787509"/>
              <a:ext cx="1602813" cy="471504"/>
            </a:xfrm>
            <a:prstGeom prst="homePlate">
              <a:avLst>
                <a:gd name="adj" fmla="val 0"/>
              </a:avLst>
            </a:prstGeom>
            <a:solidFill>
              <a:schemeClr val="accent2">
                <a:lumMod val="20000"/>
                <a:lumOff val="80000"/>
              </a:schemeClr>
            </a:solidFill>
            <a:ln w="12700">
              <a:solidFill>
                <a:schemeClr val="bg1"/>
              </a:solidFill>
              <a:miter lim="800000"/>
              <a:headEnd/>
              <a:tailEnd/>
            </a:ln>
            <a:effectLst/>
          </p:spPr>
          <p:txBody>
            <a:bodyPr anchor="ctr"/>
            <a:lstStyle/>
            <a:p>
              <a:pPr marL="169863" algn="ctr" eaLnBrk="0" hangingPunct="0">
                <a:defRPr/>
              </a:pPr>
              <a:r>
                <a:rPr lang="en-US" sz="1000" b="1"/>
                <a:t>TRAINING CAPACITY BUILDING</a:t>
              </a:r>
            </a:p>
          </p:txBody>
        </p:sp>
      </p:grpSp>
      <p:sp>
        <p:nvSpPr>
          <p:cNvPr id="24582" name="Down Arrow 24"/>
          <p:cNvSpPr>
            <a:spLocks noChangeArrowheads="1"/>
          </p:cNvSpPr>
          <p:nvPr/>
        </p:nvSpPr>
        <p:spPr bwMode="auto">
          <a:xfrm>
            <a:off x="3758828" y="2827288"/>
            <a:ext cx="381124" cy="385688"/>
          </a:xfrm>
          <a:prstGeom prst="downArrow">
            <a:avLst>
              <a:gd name="adj1" fmla="val 50000"/>
              <a:gd name="adj2" fmla="val 50001"/>
            </a:avLst>
          </a:prstGeom>
          <a:solidFill>
            <a:schemeClr val="tx1"/>
          </a:solidFill>
          <a:ln w="9525">
            <a:noFill/>
            <a:round/>
            <a:headEnd/>
            <a:tailEnd/>
          </a:ln>
        </p:spPr>
        <p:txBody>
          <a:bodyPr/>
          <a:lstStyle/>
          <a:p>
            <a:pPr marL="115888" indent="-115888"/>
            <a:endParaRPr lang="en-US" sz="1800">
              <a:latin typeface="Calibri" pitchFamily="-65" charset="0"/>
            </a:endParaRPr>
          </a:p>
        </p:txBody>
      </p:sp>
      <p:sp>
        <p:nvSpPr>
          <p:cNvPr id="24583" name="Right Arrow 39"/>
          <p:cNvSpPr>
            <a:spLocks noChangeArrowheads="1"/>
          </p:cNvSpPr>
          <p:nvPr/>
        </p:nvSpPr>
        <p:spPr bwMode="auto">
          <a:xfrm>
            <a:off x="1708150" y="1787525"/>
            <a:ext cx="546100" cy="101600"/>
          </a:xfrm>
          <a:prstGeom prst="rightArrow">
            <a:avLst>
              <a:gd name="adj1" fmla="val 50000"/>
              <a:gd name="adj2" fmla="val 50017"/>
            </a:avLst>
          </a:prstGeom>
          <a:solidFill>
            <a:schemeClr val="tx1"/>
          </a:solidFill>
          <a:ln w="9525">
            <a:noFill/>
            <a:round/>
            <a:headEnd/>
            <a:tailEnd/>
          </a:ln>
        </p:spPr>
        <p:txBody>
          <a:bodyPr/>
          <a:lstStyle/>
          <a:p>
            <a:pPr marL="115888" indent="-115888"/>
            <a:endParaRPr lang="en-US" sz="1800">
              <a:latin typeface="Calibri" pitchFamily="-65" charset="0"/>
            </a:endParaRPr>
          </a:p>
        </p:txBody>
      </p:sp>
      <p:sp>
        <p:nvSpPr>
          <p:cNvPr id="42" name="AutoShape 9"/>
          <p:cNvSpPr>
            <a:spLocks noChangeArrowheads="1"/>
          </p:cNvSpPr>
          <p:nvPr/>
        </p:nvSpPr>
        <p:spPr bwMode="blackWhite">
          <a:xfrm>
            <a:off x="539552" y="4149080"/>
            <a:ext cx="1568450" cy="471488"/>
          </a:xfrm>
          <a:prstGeom prst="homePlate">
            <a:avLst>
              <a:gd name="adj" fmla="val 0"/>
            </a:avLst>
          </a:prstGeom>
          <a:solidFill>
            <a:schemeClr val="bg1">
              <a:lumMod val="85000"/>
            </a:schemeClr>
          </a:solidFill>
          <a:ln w="12700">
            <a:solidFill>
              <a:schemeClr val="bg1"/>
            </a:solidFill>
            <a:miter lim="800000"/>
            <a:headEnd/>
            <a:tailEnd/>
          </a:ln>
          <a:effectLst/>
        </p:spPr>
        <p:txBody>
          <a:bodyPr anchor="ctr"/>
          <a:lstStyle/>
          <a:p>
            <a:pPr marL="169863" algn="ctr" eaLnBrk="0" hangingPunct="0">
              <a:defRPr/>
            </a:pPr>
            <a:r>
              <a:rPr lang="en-US" sz="1200" b="1" dirty="0"/>
              <a:t>Non-Profit organizations</a:t>
            </a:r>
          </a:p>
        </p:txBody>
      </p:sp>
      <p:sp>
        <p:nvSpPr>
          <p:cNvPr id="46" name="AutoShape 9"/>
          <p:cNvSpPr>
            <a:spLocks noChangeArrowheads="1"/>
          </p:cNvSpPr>
          <p:nvPr/>
        </p:nvSpPr>
        <p:spPr bwMode="blackWhite">
          <a:xfrm>
            <a:off x="4965700" y="4924425"/>
            <a:ext cx="1257300" cy="471488"/>
          </a:xfrm>
          <a:prstGeom prst="homePlate">
            <a:avLst>
              <a:gd name="adj" fmla="val 0"/>
            </a:avLst>
          </a:prstGeom>
          <a:solidFill>
            <a:schemeClr val="bg1">
              <a:lumMod val="85000"/>
            </a:schemeClr>
          </a:solidFill>
          <a:ln w="12700">
            <a:solidFill>
              <a:schemeClr val="bg1"/>
            </a:solidFill>
            <a:miter lim="800000"/>
            <a:headEnd/>
            <a:tailEnd/>
          </a:ln>
          <a:effectLst/>
        </p:spPr>
        <p:txBody>
          <a:bodyPr anchor="ctr"/>
          <a:lstStyle/>
          <a:p>
            <a:pPr marL="169863" algn="ctr" eaLnBrk="0" hangingPunct="0">
              <a:defRPr/>
            </a:pPr>
            <a:r>
              <a:rPr lang="en-US" sz="1200" b="1"/>
              <a:t>SME Funds</a:t>
            </a:r>
          </a:p>
        </p:txBody>
      </p:sp>
      <p:sp>
        <p:nvSpPr>
          <p:cNvPr id="24594" name="Rectangle 5"/>
          <p:cNvSpPr>
            <a:spLocks noChangeArrowheads="1"/>
          </p:cNvSpPr>
          <p:nvPr/>
        </p:nvSpPr>
        <p:spPr bwMode="auto">
          <a:xfrm>
            <a:off x="1498600" y="1076325"/>
            <a:ext cx="1130300" cy="646113"/>
          </a:xfrm>
          <a:prstGeom prst="rect">
            <a:avLst/>
          </a:prstGeom>
          <a:noFill/>
          <a:ln w="9525">
            <a:noFill/>
            <a:miter lim="800000"/>
            <a:headEnd/>
            <a:tailEnd/>
          </a:ln>
        </p:spPr>
        <p:txBody>
          <a:bodyPr>
            <a:spAutoFit/>
          </a:bodyPr>
          <a:lstStyle/>
          <a:p>
            <a:pPr marL="114300" lvl="1" indent="-114300"/>
            <a:r>
              <a:rPr lang="en-US" sz="1200" b="1">
                <a:latin typeface="Calibri" pitchFamily="-65" charset="0"/>
              </a:rPr>
              <a:t>Pooling of</a:t>
            </a:r>
          </a:p>
          <a:p>
            <a:pPr marL="114300" lvl="1" indent="-114300"/>
            <a:r>
              <a:rPr lang="en-US" sz="1200" b="1">
                <a:latin typeface="Calibri" pitchFamily="-65" charset="0"/>
              </a:rPr>
              <a:t> IP </a:t>
            </a:r>
          </a:p>
          <a:p>
            <a:pPr marL="114300" lvl="1" indent="-114300"/>
            <a:r>
              <a:rPr lang="en-US" sz="1200" b="1">
                <a:latin typeface="Calibri" pitchFamily="-65" charset="0"/>
              </a:rPr>
              <a:t>&amp; know how</a:t>
            </a:r>
          </a:p>
        </p:txBody>
      </p:sp>
      <p:sp>
        <p:nvSpPr>
          <p:cNvPr id="24595" name="Rectangle 5"/>
          <p:cNvSpPr>
            <a:spLocks noChangeArrowheads="1"/>
          </p:cNvSpPr>
          <p:nvPr/>
        </p:nvSpPr>
        <p:spPr bwMode="auto">
          <a:xfrm>
            <a:off x="7213600" y="4911725"/>
            <a:ext cx="1460500" cy="400050"/>
          </a:xfrm>
          <a:prstGeom prst="rect">
            <a:avLst/>
          </a:prstGeom>
          <a:noFill/>
          <a:ln w="9525">
            <a:noFill/>
            <a:miter lim="800000"/>
            <a:headEnd/>
            <a:tailEnd/>
          </a:ln>
        </p:spPr>
        <p:txBody>
          <a:bodyPr>
            <a:spAutoFit/>
          </a:bodyPr>
          <a:lstStyle/>
          <a:p>
            <a:pPr marL="114300" lvl="1" indent="-114300" algn="ctr"/>
            <a:r>
              <a:rPr lang="en-US" sz="2000" b="1">
                <a:latin typeface="Calibri" pitchFamily="-65" charset="0"/>
              </a:rPr>
              <a:t>PART II</a:t>
            </a:r>
          </a:p>
        </p:txBody>
      </p:sp>
      <p:sp>
        <p:nvSpPr>
          <p:cNvPr id="24596" name="Rectangle 5"/>
          <p:cNvSpPr>
            <a:spLocks noChangeArrowheads="1"/>
          </p:cNvSpPr>
          <p:nvPr/>
        </p:nvSpPr>
        <p:spPr bwMode="auto">
          <a:xfrm>
            <a:off x="88900" y="962025"/>
            <a:ext cx="1193800" cy="1631950"/>
          </a:xfrm>
          <a:prstGeom prst="rect">
            <a:avLst/>
          </a:prstGeom>
          <a:noFill/>
          <a:ln w="9525">
            <a:noFill/>
            <a:miter lim="800000"/>
            <a:headEnd/>
            <a:tailEnd/>
          </a:ln>
        </p:spPr>
        <p:txBody>
          <a:bodyPr>
            <a:spAutoFit/>
          </a:bodyPr>
          <a:lstStyle/>
          <a:p>
            <a:pPr marL="114300" lvl="1" indent="-114300" algn="ctr"/>
            <a:r>
              <a:rPr lang="en-US" sz="2000" b="1">
                <a:latin typeface="Calibri" pitchFamily="-65" charset="0"/>
              </a:rPr>
              <a:t>PART I &amp; Part II</a:t>
            </a:r>
          </a:p>
          <a:p>
            <a:pPr marL="63500" indent="-63500" eaLnBrk="0" hangingPunct="0"/>
            <a:r>
              <a:rPr lang="en-US" sz="1200" b="1"/>
              <a:t>Universities</a:t>
            </a:r>
          </a:p>
          <a:p>
            <a:pPr marL="63500" indent="-63500" eaLnBrk="0" hangingPunct="0"/>
            <a:r>
              <a:rPr lang="en-US" sz="1200" b="1"/>
              <a:t>Public Research Institutions</a:t>
            </a:r>
          </a:p>
          <a:p>
            <a:pPr marL="63500" indent="-63500" eaLnBrk="0" hangingPunct="0"/>
            <a:r>
              <a:rPr lang="en-US" sz="1200" b="1"/>
              <a:t>Corporations</a:t>
            </a:r>
          </a:p>
          <a:p>
            <a:pPr marL="114300" lvl="1" indent="-114300" algn="ctr"/>
            <a:endParaRPr lang="en-US" sz="2000" b="1">
              <a:latin typeface="Calibri" pitchFamily="-65" charset="0"/>
            </a:endParaRPr>
          </a:p>
        </p:txBody>
      </p:sp>
      <p:sp>
        <p:nvSpPr>
          <p:cNvPr id="24597" name="Right Arrow 64"/>
          <p:cNvSpPr>
            <a:spLocks noChangeArrowheads="1"/>
          </p:cNvSpPr>
          <p:nvPr/>
        </p:nvSpPr>
        <p:spPr bwMode="auto">
          <a:xfrm>
            <a:off x="431800" y="6046788"/>
            <a:ext cx="546100" cy="203200"/>
          </a:xfrm>
          <a:prstGeom prst="rightArrow">
            <a:avLst>
              <a:gd name="adj1" fmla="val 50000"/>
              <a:gd name="adj2" fmla="val 50005"/>
            </a:avLst>
          </a:prstGeom>
          <a:solidFill>
            <a:schemeClr val="tx1"/>
          </a:solidFill>
          <a:ln w="9525">
            <a:noFill/>
            <a:round/>
            <a:headEnd/>
            <a:tailEnd/>
          </a:ln>
        </p:spPr>
        <p:txBody>
          <a:bodyPr/>
          <a:lstStyle/>
          <a:p>
            <a:pPr marL="115888" indent="-115888"/>
            <a:endParaRPr lang="en-US" sz="1800">
              <a:latin typeface="Calibri" pitchFamily="-65" charset="0"/>
            </a:endParaRPr>
          </a:p>
        </p:txBody>
      </p:sp>
      <p:sp>
        <p:nvSpPr>
          <p:cNvPr id="24598" name="Rectangle 5"/>
          <p:cNvSpPr>
            <a:spLocks noChangeArrowheads="1"/>
          </p:cNvSpPr>
          <p:nvPr/>
        </p:nvSpPr>
        <p:spPr bwMode="auto">
          <a:xfrm>
            <a:off x="1136650" y="6046788"/>
            <a:ext cx="1689100" cy="246062"/>
          </a:xfrm>
          <a:prstGeom prst="rect">
            <a:avLst/>
          </a:prstGeom>
          <a:noFill/>
          <a:ln w="9525">
            <a:noFill/>
            <a:miter lim="800000"/>
            <a:headEnd/>
            <a:tailEnd/>
          </a:ln>
        </p:spPr>
        <p:txBody>
          <a:bodyPr>
            <a:spAutoFit/>
          </a:bodyPr>
          <a:lstStyle/>
          <a:p>
            <a:pPr marL="114300" lvl="1" indent="-114300"/>
            <a:r>
              <a:rPr lang="en-US" sz="1000">
                <a:latin typeface="Calibri" pitchFamily="-65" charset="0"/>
              </a:rPr>
              <a:t>Inflow / Outflow of IP</a:t>
            </a:r>
          </a:p>
        </p:txBody>
      </p:sp>
      <p:cxnSp>
        <p:nvCxnSpPr>
          <p:cNvPr id="24606" name="Elbow Connector 81"/>
          <p:cNvCxnSpPr>
            <a:cxnSpLocks noChangeShapeType="1"/>
            <a:stCxn id="75" idx="2"/>
            <a:endCxn id="44" idx="0"/>
          </p:cNvCxnSpPr>
          <p:nvPr/>
        </p:nvCxnSpPr>
        <p:spPr bwMode="auto">
          <a:xfrm rot="5400000">
            <a:off x="5159648" y="3867372"/>
            <a:ext cx="252412" cy="360362"/>
          </a:xfrm>
          <a:prstGeom prst="bentConnector3">
            <a:avLst>
              <a:gd name="adj1" fmla="val 50000"/>
            </a:avLst>
          </a:prstGeom>
          <a:noFill/>
          <a:ln w="9525">
            <a:solidFill>
              <a:schemeClr val="tx1"/>
            </a:solidFill>
            <a:round/>
            <a:headEnd/>
            <a:tailEnd type="arrow" w="med" len="med"/>
          </a:ln>
        </p:spPr>
      </p:cxnSp>
      <p:grpSp>
        <p:nvGrpSpPr>
          <p:cNvPr id="59" name="Group 58"/>
          <p:cNvGrpSpPr/>
          <p:nvPr/>
        </p:nvGrpSpPr>
        <p:grpSpPr>
          <a:xfrm>
            <a:off x="1011510" y="3212976"/>
            <a:ext cx="6800850" cy="2448271"/>
            <a:chOff x="1981200" y="2960342"/>
            <a:chExt cx="6800850" cy="2448271"/>
          </a:xfrm>
        </p:grpSpPr>
        <p:sp>
          <p:nvSpPr>
            <p:cNvPr id="47" name="AutoShape 9"/>
            <p:cNvSpPr>
              <a:spLocks noChangeArrowheads="1"/>
            </p:cNvSpPr>
            <p:nvPr/>
          </p:nvSpPr>
          <p:spPr bwMode="blackWhite">
            <a:xfrm>
              <a:off x="3505200" y="4937125"/>
              <a:ext cx="1257300" cy="471488"/>
            </a:xfrm>
            <a:prstGeom prst="homePlate">
              <a:avLst>
                <a:gd name="adj" fmla="val 0"/>
              </a:avLst>
            </a:prstGeom>
            <a:solidFill>
              <a:schemeClr val="bg1">
                <a:lumMod val="85000"/>
              </a:schemeClr>
            </a:solidFill>
            <a:ln w="12700">
              <a:solidFill>
                <a:schemeClr val="bg1"/>
              </a:solidFill>
              <a:miter lim="800000"/>
              <a:headEnd/>
              <a:tailEnd/>
            </a:ln>
            <a:effectLst/>
          </p:spPr>
          <p:txBody>
            <a:bodyPr anchor="ctr"/>
            <a:lstStyle/>
            <a:p>
              <a:pPr marL="169863" algn="ctr" eaLnBrk="0" hangingPunct="0">
                <a:defRPr/>
              </a:pPr>
              <a:r>
                <a:rPr lang="en-US" sz="1200" b="1"/>
                <a:t>VC</a:t>
              </a:r>
            </a:p>
          </p:txBody>
        </p:sp>
        <p:sp>
          <p:nvSpPr>
            <p:cNvPr id="48" name="AutoShape 9"/>
            <p:cNvSpPr>
              <a:spLocks noChangeArrowheads="1"/>
            </p:cNvSpPr>
            <p:nvPr/>
          </p:nvSpPr>
          <p:spPr bwMode="blackWhite">
            <a:xfrm>
              <a:off x="2171700" y="4937125"/>
              <a:ext cx="1257300" cy="471488"/>
            </a:xfrm>
            <a:prstGeom prst="homePlate">
              <a:avLst>
                <a:gd name="adj" fmla="val 0"/>
              </a:avLst>
            </a:prstGeom>
            <a:solidFill>
              <a:schemeClr val="bg1">
                <a:lumMod val="85000"/>
              </a:schemeClr>
            </a:solidFill>
            <a:ln w="12700">
              <a:solidFill>
                <a:schemeClr val="bg1"/>
              </a:solidFill>
              <a:miter lim="800000"/>
              <a:headEnd/>
              <a:tailEnd/>
            </a:ln>
            <a:effectLst/>
          </p:spPr>
          <p:txBody>
            <a:bodyPr anchor="ctr"/>
            <a:lstStyle/>
            <a:p>
              <a:pPr marL="169863" algn="ctr" eaLnBrk="0" hangingPunct="0">
                <a:defRPr/>
              </a:pPr>
              <a:r>
                <a:rPr lang="en-US" sz="1200" b="1"/>
                <a:t>Local Banks</a:t>
              </a:r>
            </a:p>
          </p:txBody>
        </p:sp>
        <p:cxnSp>
          <p:nvCxnSpPr>
            <p:cNvPr id="50" name="Straight Arrow Connector 49"/>
            <p:cNvCxnSpPr/>
            <p:nvPr/>
          </p:nvCxnSpPr>
          <p:spPr bwMode="auto">
            <a:xfrm rot="5400000" flipH="1" flipV="1">
              <a:off x="2933700" y="4445000"/>
              <a:ext cx="482600" cy="457200"/>
            </a:xfrm>
            <a:prstGeom prst="straightConnector1">
              <a:avLst/>
            </a:prstGeom>
            <a:ln>
              <a:headEnd type="none" w="med" len="med"/>
              <a:tailEnd type="arrow"/>
            </a:ln>
          </p:spPr>
          <p:style>
            <a:lnRef idx="1">
              <a:schemeClr val="dk1"/>
            </a:lnRef>
            <a:fillRef idx="0">
              <a:schemeClr val="dk1"/>
            </a:fillRef>
            <a:effectRef idx="0">
              <a:schemeClr val="dk1"/>
            </a:effectRef>
            <a:fontRef idx="minor">
              <a:schemeClr val="tx1"/>
            </a:fontRef>
          </p:style>
        </p:cxnSp>
        <p:cxnSp>
          <p:nvCxnSpPr>
            <p:cNvPr id="52" name="Straight Arrow Connector 51"/>
            <p:cNvCxnSpPr/>
            <p:nvPr/>
          </p:nvCxnSpPr>
          <p:spPr bwMode="auto">
            <a:xfrm rot="5400000" flipH="1" flipV="1">
              <a:off x="3841751" y="4667250"/>
              <a:ext cx="520700" cy="3175"/>
            </a:xfrm>
            <a:prstGeom prst="straightConnector1">
              <a:avLst/>
            </a:prstGeom>
            <a:ln>
              <a:headEnd type="none" w="med" len="med"/>
              <a:tailEnd type="arrow"/>
            </a:ln>
          </p:spPr>
          <p:style>
            <a:lnRef idx="1">
              <a:schemeClr val="dk1"/>
            </a:lnRef>
            <a:fillRef idx="0">
              <a:schemeClr val="dk1"/>
            </a:fillRef>
            <a:effectRef idx="0">
              <a:schemeClr val="dk1"/>
            </a:effectRef>
            <a:fontRef idx="minor">
              <a:schemeClr val="tx1"/>
            </a:fontRef>
          </p:style>
        </p:cxnSp>
        <p:cxnSp>
          <p:nvCxnSpPr>
            <p:cNvPr id="54" name="Straight Arrow Connector 53"/>
            <p:cNvCxnSpPr/>
            <p:nvPr/>
          </p:nvCxnSpPr>
          <p:spPr bwMode="auto">
            <a:xfrm rot="10800000">
              <a:off x="4711700" y="4483100"/>
              <a:ext cx="863600" cy="419100"/>
            </a:xfrm>
            <a:prstGeom prst="straightConnector1">
              <a:avLst/>
            </a:prstGeom>
            <a:ln>
              <a:headEnd type="none" w="med" len="med"/>
              <a:tailEnd type="arrow"/>
            </a:ln>
          </p:spPr>
          <p:style>
            <a:lnRef idx="1">
              <a:schemeClr val="dk1"/>
            </a:lnRef>
            <a:fillRef idx="0">
              <a:schemeClr val="dk1"/>
            </a:fillRef>
            <a:effectRef idx="0">
              <a:schemeClr val="dk1"/>
            </a:effectRef>
            <a:fontRef idx="minor">
              <a:schemeClr val="tx1"/>
            </a:fontRef>
          </p:style>
        </p:cxnSp>
        <p:grpSp>
          <p:nvGrpSpPr>
            <p:cNvPr id="58" name="Group 57"/>
            <p:cNvGrpSpPr/>
            <p:nvPr/>
          </p:nvGrpSpPr>
          <p:grpSpPr>
            <a:xfrm>
              <a:off x="1981200" y="2960342"/>
              <a:ext cx="6800850" cy="1432271"/>
              <a:chOff x="1981200" y="2960342"/>
              <a:chExt cx="6800850" cy="1432271"/>
            </a:xfrm>
          </p:grpSpPr>
          <p:sp>
            <p:nvSpPr>
              <p:cNvPr id="43" name="AutoShape 9"/>
              <p:cNvSpPr>
                <a:spLocks noChangeArrowheads="1"/>
              </p:cNvSpPr>
              <p:nvPr/>
            </p:nvSpPr>
            <p:spPr bwMode="blackWhite">
              <a:xfrm>
                <a:off x="3279775" y="3921125"/>
                <a:ext cx="1603375" cy="471488"/>
              </a:xfrm>
              <a:prstGeom prst="homePlate">
                <a:avLst>
                  <a:gd name="adj" fmla="val 0"/>
                </a:avLst>
              </a:prstGeom>
              <a:solidFill>
                <a:schemeClr val="bg1">
                  <a:lumMod val="85000"/>
                </a:schemeClr>
              </a:solidFill>
              <a:ln w="12700">
                <a:solidFill>
                  <a:schemeClr val="bg1"/>
                </a:solidFill>
                <a:miter lim="800000"/>
                <a:headEnd/>
                <a:tailEnd/>
              </a:ln>
              <a:effectLst/>
            </p:spPr>
            <p:txBody>
              <a:bodyPr anchor="ctr"/>
              <a:lstStyle/>
              <a:p>
                <a:pPr marL="169863" algn="ctr" eaLnBrk="0" hangingPunct="0">
                  <a:defRPr/>
                </a:pPr>
                <a:r>
                  <a:rPr lang="en-US" sz="1200" b="1"/>
                  <a:t>Private Enterprises</a:t>
                </a:r>
              </a:p>
            </p:txBody>
          </p:sp>
          <p:sp>
            <p:nvSpPr>
              <p:cNvPr id="44" name="AutoShape 9"/>
              <p:cNvSpPr>
                <a:spLocks noChangeArrowheads="1"/>
              </p:cNvSpPr>
              <p:nvPr/>
            </p:nvSpPr>
            <p:spPr bwMode="blackWhite">
              <a:xfrm>
                <a:off x="5273675" y="3921125"/>
                <a:ext cx="1603375" cy="471488"/>
              </a:xfrm>
              <a:prstGeom prst="homePlate">
                <a:avLst>
                  <a:gd name="adj" fmla="val 0"/>
                </a:avLst>
              </a:prstGeom>
              <a:solidFill>
                <a:schemeClr val="bg1">
                  <a:lumMod val="85000"/>
                </a:schemeClr>
              </a:solidFill>
              <a:ln w="12700">
                <a:solidFill>
                  <a:schemeClr val="bg1"/>
                </a:solidFill>
                <a:miter lim="800000"/>
                <a:headEnd/>
                <a:tailEnd/>
              </a:ln>
              <a:effectLst/>
            </p:spPr>
            <p:txBody>
              <a:bodyPr anchor="ctr"/>
              <a:lstStyle/>
              <a:p>
                <a:pPr marL="169863" algn="ctr" eaLnBrk="0" hangingPunct="0">
                  <a:defRPr/>
                </a:pPr>
                <a:r>
                  <a:rPr lang="en-US" sz="1200" b="1"/>
                  <a:t>UNIVERSITIES</a:t>
                </a:r>
              </a:p>
            </p:txBody>
          </p:sp>
          <p:sp>
            <p:nvSpPr>
              <p:cNvPr id="45" name="AutoShape 9"/>
              <p:cNvSpPr>
                <a:spLocks noChangeArrowheads="1"/>
              </p:cNvSpPr>
              <p:nvPr/>
            </p:nvSpPr>
            <p:spPr bwMode="blackWhite">
              <a:xfrm>
                <a:off x="7178675" y="3921125"/>
                <a:ext cx="1603375" cy="471488"/>
              </a:xfrm>
              <a:prstGeom prst="homePlate">
                <a:avLst>
                  <a:gd name="adj" fmla="val 0"/>
                </a:avLst>
              </a:prstGeom>
              <a:solidFill>
                <a:schemeClr val="bg1">
                  <a:lumMod val="85000"/>
                </a:schemeClr>
              </a:solidFill>
              <a:ln w="12700">
                <a:solidFill>
                  <a:schemeClr val="bg1"/>
                </a:solidFill>
                <a:miter lim="800000"/>
                <a:headEnd/>
                <a:tailEnd/>
              </a:ln>
              <a:effectLst/>
            </p:spPr>
            <p:txBody>
              <a:bodyPr anchor="ctr"/>
              <a:lstStyle/>
              <a:p>
                <a:pPr marL="169863" algn="ctr" eaLnBrk="0" hangingPunct="0">
                  <a:defRPr/>
                </a:pPr>
                <a:r>
                  <a:rPr lang="en-US" sz="1200" b="1"/>
                  <a:t>GOVT. LABS</a:t>
                </a:r>
              </a:p>
            </p:txBody>
          </p:sp>
          <p:cxnSp>
            <p:nvCxnSpPr>
              <p:cNvPr id="24600" name="Elbow Connector 64"/>
              <p:cNvCxnSpPr>
                <a:cxnSpLocks noChangeShapeType="1"/>
                <a:stCxn id="75" idx="2"/>
                <a:endCxn id="45" idx="0"/>
              </p:cNvCxnSpPr>
              <p:nvPr/>
            </p:nvCxnSpPr>
            <p:spPr bwMode="auto">
              <a:xfrm rot="16200000" flipH="1">
                <a:off x="7081838" y="3022600"/>
                <a:ext cx="252412" cy="1544638"/>
              </a:xfrm>
              <a:prstGeom prst="bentConnector3">
                <a:avLst>
                  <a:gd name="adj1" fmla="val 50000"/>
                </a:avLst>
              </a:prstGeom>
              <a:noFill/>
              <a:ln w="9525">
                <a:solidFill>
                  <a:schemeClr val="tx1"/>
                </a:solidFill>
                <a:round/>
                <a:headEnd/>
                <a:tailEnd type="arrow" w="med" len="med"/>
              </a:ln>
            </p:spPr>
          </p:cxnSp>
          <p:cxnSp>
            <p:nvCxnSpPr>
              <p:cNvPr id="24603" name="Elbow Connector 71"/>
              <p:cNvCxnSpPr>
                <a:cxnSpLocks noChangeShapeType="1"/>
                <a:stCxn id="55" idx="2"/>
                <a:endCxn id="42" idx="0"/>
              </p:cNvCxnSpPr>
              <p:nvPr/>
            </p:nvCxnSpPr>
            <p:spPr bwMode="auto">
              <a:xfrm rot="5400000">
                <a:off x="2748955" y="3264025"/>
                <a:ext cx="176933" cy="1087908"/>
              </a:xfrm>
              <a:prstGeom prst="bentConnector3">
                <a:avLst>
                  <a:gd name="adj1" fmla="val 50000"/>
                </a:avLst>
              </a:prstGeom>
              <a:noFill/>
              <a:ln w="9525">
                <a:solidFill>
                  <a:schemeClr val="tx1"/>
                </a:solidFill>
                <a:round/>
                <a:headEnd/>
                <a:tailEnd type="arrow" w="med" len="med"/>
              </a:ln>
            </p:spPr>
          </p:cxnSp>
          <p:cxnSp>
            <p:nvCxnSpPr>
              <p:cNvPr id="24604" name="Elbow Connector 73"/>
              <p:cNvCxnSpPr>
                <a:cxnSpLocks noChangeShapeType="1"/>
                <a:stCxn id="55" idx="2"/>
                <a:endCxn id="43" idx="0"/>
              </p:cNvCxnSpPr>
              <p:nvPr/>
            </p:nvCxnSpPr>
            <p:spPr bwMode="auto">
              <a:xfrm rot="16200000" flipH="1">
                <a:off x="3630613" y="3470275"/>
                <a:ext cx="201612" cy="700088"/>
              </a:xfrm>
              <a:prstGeom prst="bentConnector3">
                <a:avLst>
                  <a:gd name="adj1" fmla="val 50000"/>
                </a:avLst>
              </a:prstGeom>
              <a:noFill/>
              <a:ln w="9525">
                <a:solidFill>
                  <a:schemeClr val="tx1"/>
                </a:solidFill>
                <a:round/>
                <a:headEnd/>
                <a:tailEnd type="arrow" w="med" len="med"/>
              </a:ln>
            </p:spPr>
          </p:cxnSp>
          <p:grpSp>
            <p:nvGrpSpPr>
              <p:cNvPr id="57" name="Group 56"/>
              <p:cNvGrpSpPr/>
              <p:nvPr/>
            </p:nvGrpSpPr>
            <p:grpSpPr>
              <a:xfrm>
                <a:off x="1981200" y="2960342"/>
                <a:ext cx="5861050" cy="759171"/>
                <a:chOff x="1981200" y="2960342"/>
                <a:chExt cx="5861050" cy="759171"/>
              </a:xfrm>
            </p:grpSpPr>
            <p:grpSp>
              <p:nvGrpSpPr>
                <p:cNvPr id="53" name="Group 52"/>
                <p:cNvGrpSpPr/>
                <p:nvPr/>
              </p:nvGrpSpPr>
              <p:grpSpPr>
                <a:xfrm>
                  <a:off x="3381375" y="2960342"/>
                  <a:ext cx="3054350" cy="287684"/>
                  <a:chOff x="3381375" y="2960342"/>
                  <a:chExt cx="3054350" cy="287684"/>
                </a:xfrm>
              </p:grpSpPr>
              <p:cxnSp>
                <p:nvCxnSpPr>
                  <p:cNvPr id="24599" name="Shape 57"/>
                  <p:cNvCxnSpPr>
                    <a:cxnSpLocks noChangeShapeType="1"/>
                    <a:stCxn id="24582" idx="2"/>
                    <a:endCxn id="55" idx="0"/>
                  </p:cNvCxnSpPr>
                  <p:nvPr/>
                </p:nvCxnSpPr>
                <p:spPr bwMode="auto">
                  <a:xfrm rot="5400000">
                    <a:off x="4006386" y="2335331"/>
                    <a:ext cx="287684" cy="1537705"/>
                  </a:xfrm>
                  <a:prstGeom prst="bentConnector3">
                    <a:avLst>
                      <a:gd name="adj1" fmla="val 50000"/>
                    </a:avLst>
                  </a:prstGeom>
                  <a:noFill/>
                  <a:ln w="9525">
                    <a:solidFill>
                      <a:schemeClr val="tx1"/>
                    </a:solidFill>
                    <a:round/>
                    <a:headEnd/>
                    <a:tailEnd type="arrow" w="med" len="med"/>
                  </a:ln>
                </p:spPr>
              </p:cxnSp>
              <p:cxnSp>
                <p:nvCxnSpPr>
                  <p:cNvPr id="24601" name="Shape 68"/>
                  <p:cNvCxnSpPr>
                    <a:cxnSpLocks noChangeShapeType="1"/>
                  </p:cNvCxnSpPr>
                  <p:nvPr/>
                </p:nvCxnSpPr>
                <p:spPr bwMode="auto">
                  <a:xfrm rot="16200000" flipH="1">
                    <a:off x="5429281" y="2206532"/>
                    <a:ext cx="174625" cy="1838263"/>
                  </a:xfrm>
                  <a:prstGeom prst="bentConnector3">
                    <a:avLst>
                      <a:gd name="adj1" fmla="val 50000"/>
                    </a:avLst>
                  </a:prstGeom>
                  <a:noFill/>
                  <a:ln w="9525">
                    <a:solidFill>
                      <a:schemeClr val="tx1"/>
                    </a:solidFill>
                    <a:round/>
                    <a:headEnd/>
                    <a:tailEnd type="arrow" w="med" len="med"/>
                  </a:ln>
                </p:spPr>
              </p:cxnSp>
            </p:grpSp>
            <p:sp>
              <p:nvSpPr>
                <p:cNvPr id="55" name="AutoShape 9"/>
                <p:cNvSpPr>
                  <a:spLocks noChangeArrowheads="1"/>
                </p:cNvSpPr>
                <p:nvPr/>
              </p:nvSpPr>
              <p:spPr bwMode="blackWhite">
                <a:xfrm>
                  <a:off x="1981200" y="3248025"/>
                  <a:ext cx="2800350" cy="471488"/>
                </a:xfrm>
                <a:prstGeom prst="homePlate">
                  <a:avLst>
                    <a:gd name="adj" fmla="val 0"/>
                  </a:avLst>
                </a:prstGeom>
                <a:solidFill>
                  <a:schemeClr val="bg1">
                    <a:lumMod val="85000"/>
                  </a:schemeClr>
                </a:solidFill>
                <a:ln w="12700">
                  <a:solidFill>
                    <a:schemeClr val="bg1"/>
                  </a:solidFill>
                  <a:miter lim="800000"/>
                  <a:headEnd/>
                  <a:tailEnd/>
                </a:ln>
                <a:effectLst/>
              </p:spPr>
              <p:txBody>
                <a:bodyPr anchor="ctr"/>
                <a:lstStyle/>
                <a:p>
                  <a:pPr marL="169863" algn="ctr" eaLnBrk="0" hangingPunct="0">
                    <a:defRPr/>
                  </a:pPr>
                  <a:r>
                    <a:rPr lang="en-US" sz="1200" b="1" dirty="0"/>
                    <a:t>Regional knowledge partners &amp; STI innovation networks for direct application</a:t>
                  </a:r>
                </a:p>
              </p:txBody>
            </p:sp>
            <p:sp>
              <p:nvSpPr>
                <p:cNvPr id="75" name="AutoShape 9"/>
                <p:cNvSpPr>
                  <a:spLocks noChangeArrowheads="1"/>
                </p:cNvSpPr>
                <p:nvPr/>
              </p:nvSpPr>
              <p:spPr bwMode="blackWhite">
                <a:xfrm>
                  <a:off x="5029200" y="3197225"/>
                  <a:ext cx="2813050" cy="471488"/>
                </a:xfrm>
                <a:prstGeom prst="homePlate">
                  <a:avLst>
                    <a:gd name="adj" fmla="val 0"/>
                  </a:avLst>
                </a:prstGeom>
                <a:solidFill>
                  <a:schemeClr val="bg1">
                    <a:lumMod val="85000"/>
                  </a:schemeClr>
                </a:solidFill>
                <a:ln w="12700">
                  <a:solidFill>
                    <a:schemeClr val="bg1"/>
                  </a:solidFill>
                  <a:miter lim="800000"/>
                  <a:headEnd/>
                  <a:tailEnd/>
                </a:ln>
                <a:effectLst/>
              </p:spPr>
              <p:txBody>
                <a:bodyPr anchor="ctr"/>
                <a:lstStyle/>
                <a:p>
                  <a:pPr marL="169863" algn="ctr" eaLnBrk="0" hangingPunct="0">
                    <a:defRPr/>
                  </a:pPr>
                  <a:r>
                    <a:rPr lang="en-US" sz="1200" b="1"/>
                    <a:t>Public &amp;</a:t>
                  </a:r>
                </a:p>
                <a:p>
                  <a:pPr marL="169863" algn="ctr" eaLnBrk="0" hangingPunct="0">
                    <a:defRPr/>
                  </a:pPr>
                  <a:r>
                    <a:rPr lang="en-US" sz="1200" b="1"/>
                    <a:t>Private research networks for translational research</a:t>
                  </a:r>
                </a:p>
              </p:txBody>
            </p:sp>
          </p:grpSp>
          <p:cxnSp>
            <p:nvCxnSpPr>
              <p:cNvPr id="24607" name="Elbow Connector 83"/>
              <p:cNvCxnSpPr>
                <a:cxnSpLocks noChangeShapeType="1"/>
                <a:stCxn id="75" idx="2"/>
                <a:endCxn id="43" idx="0"/>
              </p:cNvCxnSpPr>
              <p:nvPr/>
            </p:nvCxnSpPr>
            <p:spPr bwMode="auto">
              <a:xfrm rot="5400000">
                <a:off x="5132388" y="2617788"/>
                <a:ext cx="252412" cy="2354262"/>
              </a:xfrm>
              <a:prstGeom prst="bentConnector3">
                <a:avLst>
                  <a:gd name="adj1" fmla="val 50000"/>
                </a:avLst>
              </a:prstGeom>
              <a:noFill/>
              <a:ln w="9525">
                <a:solidFill>
                  <a:schemeClr val="tx1"/>
                </a:solidFill>
                <a:round/>
                <a:headEnd/>
                <a:tailEnd type="arrow" w="med" len="med"/>
              </a:ln>
            </p:spPr>
          </p:cxnSp>
        </p:grpSp>
      </p:grpSp>
      <p:sp>
        <p:nvSpPr>
          <p:cNvPr id="56" name="Rectangle 55"/>
          <p:cNvSpPr/>
          <p:nvPr/>
        </p:nvSpPr>
        <p:spPr bwMode="auto">
          <a:xfrm>
            <a:off x="8118475" y="685800"/>
            <a:ext cx="1062037" cy="1879600"/>
          </a:xfrm>
          <a:prstGeom prst="rect">
            <a:avLst/>
          </a:prstGeom>
          <a:noFill/>
          <a:ln w="9525" cap="flat" cmpd="sng" algn="ctr">
            <a:solidFill>
              <a:schemeClr val="bg1">
                <a:lumMod val="65000"/>
              </a:schemeClr>
            </a:solidFill>
            <a:prstDash val="solid"/>
            <a:round/>
            <a:headEnd type="none" w="med" len="med"/>
            <a:tailEnd type="none" w="med" len="med"/>
          </a:ln>
          <a:effectLst/>
        </p:spPr>
        <p:txBody>
          <a:bodyPr/>
          <a:lstStyle/>
          <a:p>
            <a:pPr marL="115888" indent="-115888" algn="ctr">
              <a:defRPr/>
            </a:pPr>
            <a:r>
              <a:rPr lang="en-US" sz="1600" dirty="0">
                <a:solidFill>
                  <a:schemeClr val="bg1"/>
                </a:solidFill>
                <a:latin typeface="Calibri" pitchFamily="-65" charset="0"/>
              </a:rPr>
              <a:t> Policy Planners and global development agencies </a:t>
            </a:r>
          </a:p>
        </p:txBody>
      </p:sp>
      <p:sp>
        <p:nvSpPr>
          <p:cNvPr id="24609" name="Right Arrow 39"/>
          <p:cNvSpPr>
            <a:spLocks noChangeArrowheads="1"/>
          </p:cNvSpPr>
          <p:nvPr/>
        </p:nvSpPr>
        <p:spPr bwMode="auto">
          <a:xfrm flipH="1">
            <a:off x="7482284" y="1569616"/>
            <a:ext cx="546100" cy="203200"/>
          </a:xfrm>
          <a:prstGeom prst="rightArrow">
            <a:avLst>
              <a:gd name="adj1" fmla="val 50000"/>
              <a:gd name="adj2" fmla="val 50005"/>
            </a:avLst>
          </a:prstGeom>
          <a:solidFill>
            <a:schemeClr val="tx1"/>
          </a:solidFill>
          <a:ln w="9525">
            <a:noFill/>
            <a:round/>
            <a:headEnd/>
            <a:tailEnd/>
          </a:ln>
        </p:spPr>
        <p:txBody>
          <a:bodyPr/>
          <a:lstStyle/>
          <a:p>
            <a:pPr marL="115888" indent="-115888"/>
            <a:endParaRPr lang="en-US" sz="1800">
              <a:latin typeface="Calibri" pitchFamily="-65" charset="0"/>
            </a:endParaRPr>
          </a:p>
        </p:txBody>
      </p:sp>
      <p:sp>
        <p:nvSpPr>
          <p:cNvPr id="24610" name="TextBox 67"/>
          <p:cNvSpPr txBox="1">
            <a:spLocks noChangeArrowheads="1"/>
          </p:cNvSpPr>
          <p:nvPr/>
        </p:nvSpPr>
        <p:spPr bwMode="auto">
          <a:xfrm>
            <a:off x="88900" y="6249988"/>
            <a:ext cx="8953500" cy="646112"/>
          </a:xfrm>
          <a:prstGeom prst="rect">
            <a:avLst/>
          </a:prstGeom>
          <a:noFill/>
          <a:ln w="9525">
            <a:noFill/>
            <a:miter lim="800000"/>
            <a:headEnd/>
            <a:tailEnd/>
          </a:ln>
        </p:spPr>
        <p:txBody>
          <a:bodyPr>
            <a:spAutoFit/>
          </a:bodyPr>
          <a:lstStyle/>
          <a:p>
            <a:r>
              <a:rPr lang="en-US" sz="1800" b="1">
                <a:solidFill>
                  <a:srgbClr val="000090"/>
                </a:solidFill>
              </a:rPr>
              <a:t>Capacity Enhancement should be an integral part of holistic approach in technology transfer and enterprise commercialization process</a:t>
            </a:r>
            <a:r>
              <a:rPr lang="en-US" sz="1800"/>
              <a:t>.</a:t>
            </a:r>
          </a:p>
        </p:txBody>
      </p:sp>
      <p:sp>
        <p:nvSpPr>
          <p:cNvPr id="69" name="Oval 68"/>
          <p:cNvSpPr>
            <a:spLocks noChangeArrowheads="1"/>
          </p:cNvSpPr>
          <p:nvPr/>
        </p:nvSpPr>
        <p:spPr bwMode="auto">
          <a:xfrm>
            <a:off x="3739852" y="3421608"/>
            <a:ext cx="4000500" cy="1879600"/>
          </a:xfrm>
          <a:prstGeom prst="ellipse">
            <a:avLst/>
          </a:prstGeom>
          <a:noFill/>
          <a:ln w="9525">
            <a:solidFill>
              <a:srgbClr val="FF0000"/>
            </a:solidFill>
            <a:round/>
            <a:headEnd/>
            <a:tailEnd/>
          </a:ln>
          <a:effectLst>
            <a:outerShdw dist="23000" dir="5400000" rotWithShape="0">
              <a:srgbClr val="808080">
                <a:alpha val="34999"/>
              </a:srgbClr>
            </a:outerShdw>
          </a:effectLst>
        </p:spPr>
        <p:txBody>
          <a:bodyPr anchor="ctr"/>
          <a:lstStyle/>
          <a:p>
            <a:pPr algn="ctr">
              <a:defRPr/>
            </a:pPr>
            <a:endParaRPr lang="en-US" sz="1800">
              <a:solidFill>
                <a:srgbClr val="FFFFFF"/>
              </a:solidFill>
              <a:latin typeface="Calibri" pitchFamily="-65" charset="0"/>
            </a:endParaRPr>
          </a:p>
        </p:txBody>
      </p:sp>
      <p:sp>
        <p:nvSpPr>
          <p:cNvPr id="70" name="Oval 69"/>
          <p:cNvSpPr>
            <a:spLocks noChangeArrowheads="1"/>
          </p:cNvSpPr>
          <p:nvPr/>
        </p:nvSpPr>
        <p:spPr bwMode="auto">
          <a:xfrm>
            <a:off x="2411760" y="620688"/>
            <a:ext cx="4824536" cy="2336800"/>
          </a:xfrm>
          <a:prstGeom prst="ellipse">
            <a:avLst/>
          </a:prstGeom>
          <a:noFill/>
          <a:ln w="9525">
            <a:solidFill>
              <a:srgbClr val="FF6600"/>
            </a:solidFill>
            <a:round/>
            <a:headEnd/>
            <a:tailEnd/>
          </a:ln>
          <a:effectLst>
            <a:outerShdw dist="23000" dir="5400000" rotWithShape="0">
              <a:srgbClr val="808080">
                <a:alpha val="34999"/>
              </a:srgbClr>
            </a:outerShdw>
          </a:effectLst>
        </p:spPr>
        <p:txBody>
          <a:bodyPr anchor="ctr"/>
          <a:lstStyle/>
          <a:p>
            <a:pPr algn="ctr">
              <a:defRPr/>
            </a:pPr>
            <a:endParaRPr lang="en-US" sz="1800">
              <a:solidFill>
                <a:srgbClr val="FFFFFF"/>
              </a:solidFill>
              <a:latin typeface="Calibri" pitchFamily="-65" charset="0"/>
            </a:endParaRPr>
          </a:p>
        </p:txBody>
      </p:sp>
      <p:sp>
        <p:nvSpPr>
          <p:cNvPr id="71" name="Oval 70"/>
          <p:cNvSpPr>
            <a:spLocks noChangeArrowheads="1"/>
          </p:cNvSpPr>
          <p:nvPr/>
        </p:nvSpPr>
        <p:spPr bwMode="auto">
          <a:xfrm>
            <a:off x="1498600" y="685800"/>
            <a:ext cx="914400" cy="1790700"/>
          </a:xfrm>
          <a:prstGeom prst="ellipse">
            <a:avLst/>
          </a:prstGeom>
          <a:noFill/>
          <a:ln w="9525">
            <a:solidFill>
              <a:srgbClr val="FF6600"/>
            </a:solidFill>
            <a:round/>
            <a:headEnd/>
            <a:tailEnd/>
          </a:ln>
          <a:effectLst>
            <a:outerShdw dist="23000" dir="5400000" rotWithShape="0">
              <a:srgbClr val="808080">
                <a:alpha val="34999"/>
              </a:srgbClr>
            </a:outerShdw>
          </a:effectLst>
        </p:spPr>
        <p:txBody>
          <a:bodyPr anchor="ctr"/>
          <a:lstStyle/>
          <a:p>
            <a:pPr algn="ctr">
              <a:defRPr/>
            </a:pPr>
            <a:endParaRPr lang="en-US" sz="1800">
              <a:solidFill>
                <a:srgbClr val="FFFFFF"/>
              </a:solidFill>
              <a:latin typeface="Calibri" pitchFamily="-65"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3212976"/>
            <a:ext cx="8136904" cy="1095400"/>
          </a:xfrm>
        </p:spPr>
        <p:txBody>
          <a:bodyPr anchor="t" anchorCtr="0"/>
          <a:lstStyle/>
          <a:p>
            <a:pPr algn="l"/>
            <a:r>
              <a:rPr lang="en-IN" dirty="0" smtClean="0"/>
              <a:t>Affordable Health care  </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Health care</a:t>
            </a:r>
            <a:endParaRPr lang="en-IN" dirty="0"/>
          </a:p>
        </p:txBody>
      </p:sp>
      <p:sp>
        <p:nvSpPr>
          <p:cNvPr id="3" name="Content Placeholder 2"/>
          <p:cNvSpPr>
            <a:spLocks noGrp="1"/>
          </p:cNvSpPr>
          <p:nvPr>
            <p:ph idx="1"/>
          </p:nvPr>
        </p:nvSpPr>
        <p:spPr/>
        <p:txBody>
          <a:bodyPr>
            <a:normAutofit/>
          </a:bodyPr>
          <a:lstStyle/>
          <a:p>
            <a:r>
              <a:rPr lang="en-IN" sz="2400" dirty="0" smtClean="0"/>
              <a:t>AHRPL  is a company with well established network of  supplier of generic medicines distribution. We are authorised by Pharma companies to supply low cost medicine to rural areas and govt hospital.</a:t>
            </a:r>
          </a:p>
          <a:p>
            <a:r>
              <a:rPr lang="en-IN" sz="2400" dirty="0" smtClean="0"/>
              <a:t>We  partner with ICMR ( Indian Council of medical research) ,DBT, MOHFW, </a:t>
            </a:r>
          </a:p>
          <a:p>
            <a:r>
              <a:rPr lang="en-IN" sz="2400" dirty="0" smtClean="0"/>
              <a:t>Alliance  Dept in IIT , NIT , and other major  research institute university of Delaware , UGC, DST,  ITPO, WTO, World Bank, CIUBL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Dept of Biotechnology</a:t>
            </a:r>
            <a:endParaRPr lang="en-IN" dirty="0"/>
          </a:p>
        </p:txBody>
      </p:sp>
      <p:pic>
        <p:nvPicPr>
          <p:cNvPr id="1026" name="Picture 2" descr="http://dst.gov.in/images/sys-biotech.gif"/>
          <p:cNvPicPr>
            <a:picLocks noChangeAspect="1" noChangeArrowheads="1"/>
          </p:cNvPicPr>
          <p:nvPr/>
        </p:nvPicPr>
        <p:blipFill>
          <a:blip r:embed="rId2" cstate="print"/>
          <a:srcRect/>
          <a:stretch>
            <a:fillRect/>
          </a:stretch>
        </p:blipFill>
        <p:spPr bwMode="auto">
          <a:xfrm>
            <a:off x="395536" y="1844824"/>
            <a:ext cx="6696744" cy="432048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Our </a:t>
            </a:r>
            <a:r>
              <a:rPr lang="en-IN" dirty="0" err="1" smtClean="0"/>
              <a:t>Parnter</a:t>
            </a:r>
            <a:r>
              <a:rPr lang="en-IN" dirty="0" smtClean="0"/>
              <a:t> </a:t>
            </a:r>
            <a:r>
              <a:rPr lang="en-IN" dirty="0" err="1" smtClean="0"/>
              <a:t>pvt</a:t>
            </a:r>
            <a:r>
              <a:rPr lang="en-IN" dirty="0" smtClean="0"/>
              <a:t> players</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Abbott labs				</a:t>
            </a:r>
          </a:p>
          <a:p>
            <a:r>
              <a:rPr lang="en-IN" dirty="0" err="1" smtClean="0"/>
              <a:t>Akumentis</a:t>
            </a:r>
            <a:r>
              <a:rPr lang="en-IN" dirty="0" smtClean="0"/>
              <a:t> Healthcare		</a:t>
            </a:r>
          </a:p>
          <a:p>
            <a:r>
              <a:rPr lang="en-IN" dirty="0" smtClean="0"/>
              <a:t>USV Healthcare			</a:t>
            </a:r>
          </a:p>
          <a:p>
            <a:r>
              <a:rPr lang="en-IN" dirty="0" smtClean="0"/>
              <a:t>Centaur </a:t>
            </a:r>
            <a:r>
              <a:rPr lang="en-IN" dirty="0" err="1" smtClean="0"/>
              <a:t>Pharmacueticals</a:t>
            </a:r>
            <a:r>
              <a:rPr lang="en-IN" dirty="0" smtClean="0"/>
              <a:t> 	</a:t>
            </a:r>
          </a:p>
          <a:p>
            <a:r>
              <a:rPr lang="en-IN" dirty="0" err="1" smtClean="0"/>
              <a:t>Cipla</a:t>
            </a:r>
            <a:endParaRPr lang="en-IN" dirty="0" smtClean="0"/>
          </a:p>
          <a:p>
            <a:r>
              <a:rPr lang="en-IN" dirty="0" smtClean="0"/>
              <a:t>Dr. </a:t>
            </a:r>
            <a:r>
              <a:rPr lang="en-IN" dirty="0" err="1" smtClean="0"/>
              <a:t>Reddys</a:t>
            </a:r>
            <a:r>
              <a:rPr lang="en-IN" dirty="0" smtClean="0"/>
              <a:t> Laboratories</a:t>
            </a:r>
          </a:p>
          <a:p>
            <a:r>
              <a:rPr lang="en-IN" dirty="0" smtClean="0"/>
              <a:t>East India </a:t>
            </a:r>
            <a:r>
              <a:rPr lang="en-IN" dirty="0" err="1" smtClean="0"/>
              <a:t>PharmaWorks</a:t>
            </a:r>
            <a:r>
              <a:rPr lang="en-IN" dirty="0" smtClean="0"/>
              <a:t> Ltd</a:t>
            </a:r>
          </a:p>
          <a:p>
            <a:r>
              <a:rPr lang="en-IN" dirty="0" err="1" smtClean="0"/>
              <a:t>Emcure</a:t>
            </a:r>
            <a:r>
              <a:rPr lang="en-IN" dirty="0" smtClean="0"/>
              <a:t> </a:t>
            </a:r>
            <a:r>
              <a:rPr lang="en-IN" dirty="0" err="1" smtClean="0"/>
              <a:t>Pharma</a:t>
            </a:r>
            <a:endParaRPr lang="en-IN" dirty="0" smtClean="0"/>
          </a:p>
          <a:p>
            <a:r>
              <a:rPr lang="en-IN" dirty="0" err="1" smtClean="0"/>
              <a:t>Glenmark</a:t>
            </a:r>
            <a:endParaRPr lang="en-IN" dirty="0" smtClean="0"/>
          </a:p>
          <a:p>
            <a:r>
              <a:rPr lang="en-IN" dirty="0" err="1" smtClean="0"/>
              <a:t>Macleods</a:t>
            </a:r>
            <a:endParaRPr lang="en-IN" dirty="0" smtClean="0"/>
          </a:p>
          <a:p>
            <a:r>
              <a:rPr lang="en-IN" dirty="0" smtClean="0"/>
              <a:t>Sun </a:t>
            </a:r>
            <a:r>
              <a:rPr lang="en-IN" dirty="0" err="1" smtClean="0"/>
              <a:t>pharma</a:t>
            </a:r>
            <a:endParaRPr lang="en-IN" dirty="0" smtClean="0"/>
          </a:p>
          <a:p>
            <a:r>
              <a:rPr lang="en-IN" dirty="0" err="1" smtClean="0"/>
              <a:t>Wockhardt</a:t>
            </a:r>
            <a:endParaRPr lang="en-IN" dirty="0" smtClean="0"/>
          </a:p>
          <a:p>
            <a:r>
              <a:rPr lang="en-IN" dirty="0" smtClean="0"/>
              <a:t>Ranbaxy</a:t>
            </a:r>
          </a:p>
          <a:p>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533400"/>
            <a:ext cx="8136904" cy="1095400"/>
          </a:xfrm>
        </p:spPr>
        <p:txBody>
          <a:bodyPr anchor="t" anchorCtr="0"/>
          <a:lstStyle/>
          <a:p>
            <a:pPr algn="l"/>
            <a:r>
              <a:rPr lang="en-IN" dirty="0" smtClean="0"/>
              <a:t>Agriculture	</a:t>
            </a:r>
            <a:endParaRPr lang="en-IN" dirty="0"/>
          </a:p>
        </p:txBody>
      </p:sp>
      <p:sp>
        <p:nvSpPr>
          <p:cNvPr id="6" name="TextBox 5"/>
          <p:cNvSpPr txBox="1"/>
          <p:nvPr/>
        </p:nvSpPr>
        <p:spPr>
          <a:xfrm>
            <a:off x="539552" y="1340768"/>
            <a:ext cx="8280920" cy="2677656"/>
          </a:xfrm>
          <a:prstGeom prst="rect">
            <a:avLst/>
          </a:prstGeom>
          <a:noFill/>
        </p:spPr>
        <p:txBody>
          <a:bodyPr wrap="square" rtlCol="0">
            <a:spAutoFit/>
          </a:bodyPr>
          <a:lstStyle/>
          <a:p>
            <a:pPr>
              <a:buFont typeface="Wingdings" pitchFamily="2" charset="2"/>
              <a:buChar char="v"/>
            </a:pPr>
            <a:r>
              <a:rPr lang="en-US" sz="2400" dirty="0" smtClean="0">
                <a:solidFill>
                  <a:schemeClr val="accent1">
                    <a:lumMod val="20000"/>
                    <a:lumOff val="80000"/>
                  </a:schemeClr>
                </a:solidFill>
              </a:rPr>
              <a:t>Technology Transfer for Pro-Poor Development</a:t>
            </a:r>
          </a:p>
          <a:p>
            <a:endParaRPr lang="en-US" sz="2400" b="1" i="1" dirty="0" smtClean="0">
              <a:solidFill>
                <a:schemeClr val="accent1">
                  <a:lumMod val="20000"/>
                  <a:lumOff val="80000"/>
                </a:schemeClr>
              </a:solidFill>
            </a:endParaRPr>
          </a:p>
          <a:p>
            <a:pPr>
              <a:buFont typeface="Wingdings" pitchFamily="2" charset="2"/>
              <a:buChar char="v"/>
            </a:pPr>
            <a:r>
              <a:rPr lang="en-US" sz="2400" dirty="0" smtClean="0">
                <a:solidFill>
                  <a:schemeClr val="accent1">
                    <a:lumMod val="20000"/>
                    <a:lumOff val="80000"/>
                  </a:schemeClr>
                </a:solidFill>
              </a:rPr>
              <a:t>Creating, accelerating and nurturing  global technology access for socio economic growth and entrepreneurial opportunities</a:t>
            </a:r>
          </a:p>
          <a:p>
            <a:pPr>
              <a:buFont typeface="Wingdings" pitchFamily="2" charset="2"/>
              <a:buChar char="v"/>
            </a:pPr>
            <a:endParaRPr lang="en-US" sz="2400" dirty="0" smtClean="0">
              <a:solidFill>
                <a:schemeClr val="accent1">
                  <a:lumMod val="20000"/>
                  <a:lumOff val="80000"/>
                </a:schemeClr>
              </a:solidFill>
            </a:endParaRPr>
          </a:p>
          <a:p>
            <a:pPr>
              <a:buFont typeface="Wingdings" pitchFamily="2" charset="2"/>
              <a:buChar char="v"/>
            </a:pPr>
            <a:endParaRPr lang="en-IN" sz="2400" dirty="0">
              <a:solidFill>
                <a:schemeClr val="accent1">
                  <a:lumMod val="20000"/>
                  <a:lumOff val="80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Agriculture </a:t>
            </a:r>
            <a:endParaRPr lang="en-IN" dirty="0"/>
          </a:p>
        </p:txBody>
      </p:sp>
      <p:sp>
        <p:nvSpPr>
          <p:cNvPr id="4" name="Content Placeholder 3"/>
          <p:cNvSpPr>
            <a:spLocks noGrp="1"/>
          </p:cNvSpPr>
          <p:nvPr>
            <p:ph idx="1"/>
          </p:nvPr>
        </p:nvSpPr>
        <p:spPr>
          <a:xfrm>
            <a:off x="323528" y="1609416"/>
            <a:ext cx="7848872" cy="4846320"/>
          </a:xfrm>
        </p:spPr>
        <p:txBody>
          <a:bodyPr/>
          <a:lstStyle/>
          <a:p>
            <a:pPr marL="609600" indent="-609600">
              <a:buFont typeface="Arial" charset="0"/>
              <a:buAutoNum type="arabicPeriod"/>
            </a:pPr>
            <a:r>
              <a:rPr lang="en-US" dirty="0" smtClean="0">
                <a:solidFill>
                  <a:schemeClr val="bg2">
                    <a:lumMod val="25000"/>
                  </a:schemeClr>
                </a:solidFill>
              </a:rPr>
              <a:t>Technology Transfer: A solution to prevailing agricultural and environmental problems</a:t>
            </a:r>
          </a:p>
          <a:p>
            <a:pPr marL="609600" indent="-609600">
              <a:buFont typeface="Arial" charset="0"/>
              <a:buAutoNum type="arabicPeriod"/>
            </a:pPr>
            <a:endParaRPr lang="en-US" dirty="0" smtClean="0">
              <a:solidFill>
                <a:schemeClr val="bg2">
                  <a:lumMod val="25000"/>
                </a:schemeClr>
              </a:solidFill>
            </a:endParaRPr>
          </a:p>
          <a:p>
            <a:pPr marL="609600" indent="-609600">
              <a:buFont typeface="Arial" charset="0"/>
              <a:buAutoNum type="arabicPeriod"/>
            </a:pPr>
            <a:r>
              <a:rPr lang="en-US" dirty="0" smtClean="0">
                <a:solidFill>
                  <a:schemeClr val="bg2">
                    <a:lumMod val="25000"/>
                  </a:schemeClr>
                </a:solidFill>
              </a:rPr>
              <a:t>The AHRPL- DARE partnership:  a potential model for implementing this solution</a:t>
            </a:r>
          </a:p>
          <a:p>
            <a:pPr marL="609600" indent="-609600">
              <a:buFont typeface="Arial" charset="0"/>
              <a:buAutoNum type="arabicPeriod"/>
            </a:pPr>
            <a:endParaRPr lang="en-US" dirty="0" smtClean="0">
              <a:solidFill>
                <a:schemeClr val="bg2">
                  <a:lumMod val="25000"/>
                </a:schemeClr>
              </a:solidFill>
            </a:endParaRPr>
          </a:p>
          <a:p>
            <a:pPr marL="609600" indent="-609600">
              <a:buFont typeface="Arial" charset="0"/>
              <a:buAutoNum type="arabicPeriod"/>
            </a:pPr>
            <a:r>
              <a:rPr lang="en-US" dirty="0" smtClean="0">
                <a:solidFill>
                  <a:schemeClr val="bg2">
                    <a:lumMod val="25000"/>
                  </a:schemeClr>
                </a:solidFill>
              </a:rPr>
              <a:t>Scaling Up AHRPL- DARE the model Implementation </a:t>
            </a:r>
          </a:p>
          <a:p>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p:txBody>
          <a:bodyPr>
            <a:normAutofit/>
          </a:bodyPr>
          <a:lstStyle/>
          <a:p>
            <a:pPr eaLnBrk="1" hangingPunct="1"/>
            <a:r>
              <a:rPr lang="en-US" sz="1800" b="0" dirty="0" smtClean="0">
                <a:solidFill>
                  <a:srgbClr val="000090"/>
                </a:solidFill>
              </a:rPr>
              <a:t>The  Potential and Failure of Agricultural/Environmental Tech Transfer and Commercialization </a:t>
            </a:r>
          </a:p>
        </p:txBody>
      </p:sp>
      <p:sp>
        <p:nvSpPr>
          <p:cNvPr id="3" name="Content Placeholder 2"/>
          <p:cNvSpPr>
            <a:spLocks noGrp="1"/>
          </p:cNvSpPr>
          <p:nvPr>
            <p:ph idx="4294967295"/>
          </p:nvPr>
        </p:nvSpPr>
        <p:spPr/>
        <p:txBody>
          <a:bodyPr/>
          <a:lstStyle/>
          <a:p>
            <a:pPr eaLnBrk="1" hangingPunct="1">
              <a:lnSpc>
                <a:spcPct val="70000"/>
              </a:lnSpc>
              <a:buFont typeface="Arial" charset="0"/>
              <a:buNone/>
            </a:pPr>
            <a:endParaRPr lang="en-US" sz="2200" dirty="0" smtClean="0"/>
          </a:p>
          <a:p>
            <a:pPr eaLnBrk="1" hangingPunct="1">
              <a:lnSpc>
                <a:spcPct val="70000"/>
              </a:lnSpc>
              <a:buFont typeface="Arial" charset="0"/>
              <a:buNone/>
            </a:pPr>
            <a:r>
              <a:rPr lang="en-US" sz="2000" b="1" i="1" dirty="0" smtClean="0"/>
              <a:t>Technologies created in developed countries can solve agricultural and environmental problems, meet local nutritional needs, and create business opportunities in developing  regions</a:t>
            </a:r>
          </a:p>
          <a:p>
            <a:pPr eaLnBrk="1" hangingPunct="1">
              <a:lnSpc>
                <a:spcPct val="70000"/>
              </a:lnSpc>
              <a:buFont typeface="Arial" charset="0"/>
              <a:buNone/>
            </a:pPr>
            <a:endParaRPr lang="en-US" sz="2000" i="1" dirty="0" smtClean="0"/>
          </a:p>
          <a:p>
            <a:pPr eaLnBrk="1" hangingPunct="1">
              <a:lnSpc>
                <a:spcPct val="70000"/>
              </a:lnSpc>
              <a:buFont typeface="Arial" charset="0"/>
              <a:buNone/>
            </a:pPr>
            <a:r>
              <a:rPr lang="en-US" sz="2000" i="1" dirty="0" smtClean="0"/>
              <a:t>			</a:t>
            </a:r>
            <a:r>
              <a:rPr lang="en-US" sz="2000" b="1" i="1" dirty="0" smtClean="0"/>
              <a:t>HOWEVER……….</a:t>
            </a:r>
          </a:p>
          <a:p>
            <a:pPr eaLnBrk="1" hangingPunct="1">
              <a:lnSpc>
                <a:spcPct val="70000"/>
              </a:lnSpc>
              <a:buFont typeface="Arial" charset="0"/>
              <a:buNone/>
            </a:pPr>
            <a:r>
              <a:rPr lang="en-US" sz="2000" b="1" i="1" dirty="0" smtClean="0"/>
              <a:t>			</a:t>
            </a:r>
          </a:p>
          <a:p>
            <a:pPr eaLnBrk="1" hangingPunct="1">
              <a:lnSpc>
                <a:spcPct val="70000"/>
              </a:lnSpc>
              <a:buFont typeface="Arial" charset="0"/>
              <a:buNone/>
            </a:pPr>
            <a:r>
              <a:rPr lang="en-US" sz="2000" b="1" i="1" dirty="0" smtClean="0"/>
              <a:t>the technologies are not delivered to the appropriate entrepreneurs, businesses and agencies who can adapt them to local economic, structures and markets</a:t>
            </a:r>
          </a:p>
          <a:p>
            <a:pPr eaLnBrk="1" hangingPunct="1">
              <a:lnSpc>
                <a:spcPct val="70000"/>
              </a:lnSpc>
              <a:buFont typeface="Arial" charset="0"/>
              <a:buNone/>
            </a:pPr>
            <a:endParaRPr lang="en-US" sz="2000" dirty="0" smtClean="0"/>
          </a:p>
          <a:p>
            <a:pPr eaLnBrk="1" hangingPunct="1">
              <a:lnSpc>
                <a:spcPct val="70000"/>
              </a:lnSpc>
              <a:buFont typeface="Arial" charset="0"/>
              <a:buNone/>
            </a:pPr>
            <a:r>
              <a:rPr lang="en-US" sz="2000" dirty="0" smtClean="0"/>
              <a:t>What are the reasons for this failure?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1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10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10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26" dur="1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Available technologies</a:t>
            </a:r>
            <a:br>
              <a:rPr lang="en-IN" dirty="0" smtClean="0"/>
            </a:br>
            <a:endParaRPr lang="en-IN" dirty="0"/>
          </a:p>
        </p:txBody>
      </p:sp>
      <p:sp>
        <p:nvSpPr>
          <p:cNvPr id="3" name="Content Placeholder 2"/>
          <p:cNvSpPr>
            <a:spLocks noGrp="1"/>
          </p:cNvSpPr>
          <p:nvPr>
            <p:ph idx="1"/>
          </p:nvPr>
        </p:nvSpPr>
        <p:spPr/>
        <p:txBody>
          <a:bodyPr/>
          <a:lstStyle/>
          <a:p>
            <a:r>
              <a:rPr lang="en-US" dirty="0" smtClean="0"/>
              <a:t>drought tolerant crop technologies </a:t>
            </a:r>
          </a:p>
          <a:p>
            <a:r>
              <a:rPr lang="en-US" dirty="0" smtClean="0"/>
              <a:t>Late Blight disease resistance  and improved agronomic traits in potato</a:t>
            </a:r>
          </a:p>
          <a:p>
            <a:r>
              <a:rPr lang="en-US" dirty="0" smtClean="0"/>
              <a:t>insect resistance in eggplant</a:t>
            </a:r>
          </a:p>
          <a:p>
            <a:r>
              <a:rPr lang="en-US" dirty="0" smtClean="0"/>
              <a:t> novel fruit and vegetable cultivars</a:t>
            </a:r>
          </a:p>
          <a:p>
            <a:r>
              <a:rPr lang="en-US" dirty="0" smtClean="0"/>
              <a:t>nutritional enhancement and shelf life extension of foods</a:t>
            </a:r>
          </a:p>
          <a:p>
            <a:r>
              <a:rPr lang="en-US" dirty="0" smtClean="0"/>
              <a:t>biological controls for crop protection</a:t>
            </a:r>
          </a:p>
          <a:p>
            <a:r>
              <a:rPr lang="en-US" dirty="0" smtClean="0"/>
              <a:t>cell lines for veterinary medicine</a:t>
            </a:r>
          </a:p>
          <a:p>
            <a:r>
              <a:rPr lang="en-US" dirty="0" smtClean="0"/>
              <a:t>research tools and technical properties </a:t>
            </a:r>
          </a:p>
          <a:p>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7239000" cy="1143000"/>
          </a:xfrm>
        </p:spPr>
        <p:txBody>
          <a:bodyPr/>
          <a:lstStyle/>
          <a:p>
            <a:r>
              <a:rPr lang="en-US" dirty="0" smtClean="0">
                <a:solidFill>
                  <a:srgbClr val="000090"/>
                </a:solidFill>
              </a:rPr>
              <a:t>Scaling Up Challenges</a:t>
            </a:r>
            <a:endParaRPr lang="en-IN" dirty="0"/>
          </a:p>
        </p:txBody>
      </p:sp>
      <p:sp>
        <p:nvSpPr>
          <p:cNvPr id="3" name="Content Placeholder 2"/>
          <p:cNvSpPr>
            <a:spLocks noGrp="1"/>
          </p:cNvSpPr>
          <p:nvPr>
            <p:ph idx="1"/>
          </p:nvPr>
        </p:nvSpPr>
        <p:spPr/>
        <p:txBody>
          <a:bodyPr>
            <a:normAutofit fontScale="92500" lnSpcReduction="10000"/>
          </a:bodyPr>
          <a:lstStyle/>
          <a:p>
            <a:pPr>
              <a:buFont typeface="Wingdings" pitchFamily="-65" charset="2"/>
              <a:buChar char="Ø"/>
            </a:pPr>
            <a:r>
              <a:rPr lang="en-US" b="1" dirty="0" smtClean="0"/>
              <a:t>Economic development related factors</a:t>
            </a:r>
          </a:p>
          <a:p>
            <a:pPr lvl="1">
              <a:buFont typeface="Wingdings" pitchFamily="-65" charset="2"/>
              <a:buChar char="Ø"/>
            </a:pPr>
            <a:r>
              <a:rPr lang="en-US" sz="1800" b="1" dirty="0" smtClean="0"/>
              <a:t>Enhancing technology access for international licensing </a:t>
            </a:r>
          </a:p>
          <a:p>
            <a:pPr lvl="1">
              <a:buFont typeface="Wingdings" pitchFamily="-65" charset="2"/>
              <a:buChar char="Ø"/>
            </a:pPr>
            <a:r>
              <a:rPr lang="en-US" sz="1800" b="1" dirty="0" smtClean="0"/>
              <a:t>Enticing Corporate innovators to contribute to public good and encourage them to engage in partnership with low income economies</a:t>
            </a:r>
          </a:p>
          <a:p>
            <a:pPr lvl="1">
              <a:buFont typeface="Wingdings" pitchFamily="-65" charset="2"/>
              <a:buChar char="Ø"/>
            </a:pPr>
            <a:r>
              <a:rPr lang="en-US" sz="1800" b="1" dirty="0" smtClean="0"/>
              <a:t>Create polities in countries that inhibit technology transfer and commercialization for economic growth</a:t>
            </a:r>
          </a:p>
          <a:p>
            <a:pPr>
              <a:buFont typeface="Wingdings" pitchFamily="-65" charset="2"/>
              <a:buChar char="Ø"/>
            </a:pPr>
            <a:r>
              <a:rPr lang="en-US" b="1" dirty="0" smtClean="0"/>
              <a:t>Capacity building implications (TTO’s)</a:t>
            </a:r>
          </a:p>
          <a:p>
            <a:pPr lvl="1">
              <a:buFont typeface="Wingdings" pitchFamily="-65" charset="2"/>
              <a:buChar char="Ø"/>
            </a:pPr>
            <a:r>
              <a:rPr lang="en-US" sz="1800" b="1" dirty="0" smtClean="0"/>
              <a:t>Creating qualified human resource across the developing nations with active cooperation of bodies and Associations located in Part 1 countries</a:t>
            </a:r>
          </a:p>
          <a:p>
            <a:pPr lvl="1">
              <a:buFont typeface="Wingdings" pitchFamily="-65" charset="2"/>
              <a:buChar char="Ø"/>
            </a:pPr>
            <a:r>
              <a:rPr lang="en-US" sz="1800" b="1" dirty="0" smtClean="0"/>
              <a:t>Creating sustainable Technology Transfer Organizations that can network globally</a:t>
            </a:r>
          </a:p>
          <a:p>
            <a:pPr lvl="1">
              <a:buFont typeface="Wingdings" pitchFamily="-65" charset="2"/>
              <a:buChar char="Ø"/>
            </a:pPr>
            <a:r>
              <a:rPr lang="en-US" sz="1800" b="1" dirty="0" smtClean="0"/>
              <a:t>Enhance capacity beyond TTOs for enterprise development and accelerated commercialization</a:t>
            </a:r>
          </a:p>
          <a:p>
            <a:pPr lvl="1">
              <a:buFont typeface="Wingdings" pitchFamily="-65" charset="2"/>
              <a:buChar char="Ø"/>
            </a:pPr>
            <a:r>
              <a:rPr lang="en-US" sz="1800" b="1" dirty="0" smtClean="0"/>
              <a:t>Enhance competency framework through continuing access to knowledge</a:t>
            </a:r>
          </a:p>
          <a:p>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Mission	statement</a:t>
            </a:r>
            <a:endParaRPr lang="en-IN" dirty="0"/>
          </a:p>
        </p:txBody>
      </p:sp>
      <p:sp>
        <p:nvSpPr>
          <p:cNvPr id="3" name="Content Placeholder 2"/>
          <p:cNvSpPr>
            <a:spLocks noGrp="1"/>
          </p:cNvSpPr>
          <p:nvPr>
            <p:ph idx="1"/>
          </p:nvPr>
        </p:nvSpPr>
        <p:spPr/>
        <p:txBody>
          <a:bodyPr/>
          <a:lstStyle/>
          <a:p>
            <a:r>
              <a:rPr lang="en-IN" dirty="0" smtClean="0"/>
              <a:t>Spread Knowledge , thereby uplifting  global community needs in  HEALTHCARE, FOOD, HOUSING</a:t>
            </a:r>
          </a:p>
          <a:p>
            <a:r>
              <a:rPr lang="en-IN" dirty="0" smtClean="0"/>
              <a:t>Business profit by welfare of society</a:t>
            </a:r>
          </a:p>
          <a:p>
            <a:r>
              <a:rPr lang="en-GB" dirty="0" smtClean="0"/>
              <a:t>To be a global organization dedicated to wealth creation by bridging opportunity with resources while promoting the interest of the stakeholders and society.</a:t>
            </a:r>
            <a:endParaRPr lang="en-IN" dirty="0" smtClean="0"/>
          </a:p>
          <a:p>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Our Alliance</a:t>
            </a:r>
            <a:endParaRPr lang="en-IN" dirty="0"/>
          </a:p>
        </p:txBody>
      </p:sp>
      <p:sp>
        <p:nvSpPr>
          <p:cNvPr id="3" name="Content Placeholder 2"/>
          <p:cNvSpPr>
            <a:spLocks noGrp="1"/>
          </p:cNvSpPr>
          <p:nvPr>
            <p:ph idx="1"/>
          </p:nvPr>
        </p:nvSpPr>
        <p:spPr/>
        <p:txBody>
          <a:bodyPr/>
          <a:lstStyle/>
          <a:p>
            <a:r>
              <a:rPr lang="en-IN" dirty="0" smtClean="0"/>
              <a:t>DARE ( Dept of Agriculture research &amp; Education)</a:t>
            </a:r>
          </a:p>
          <a:p>
            <a:r>
              <a:rPr lang="en-IN" dirty="0" smtClean="0"/>
              <a:t>IIT , NIT, </a:t>
            </a:r>
          </a:p>
          <a:p>
            <a:r>
              <a:rPr lang="en-IN" dirty="0" smtClean="0"/>
              <a:t>Godrej </a:t>
            </a:r>
            <a:r>
              <a:rPr lang="en-IN" dirty="0" err="1" smtClean="0"/>
              <a:t>Agrovet</a:t>
            </a:r>
            <a:r>
              <a:rPr lang="en-IN" dirty="0" smtClean="0"/>
              <a:t>. Ltd,</a:t>
            </a:r>
          </a:p>
          <a:p>
            <a:r>
              <a:rPr lang="en-IN" dirty="0" smtClean="0"/>
              <a:t>Bayer Agro</a:t>
            </a:r>
          </a:p>
          <a:p>
            <a:r>
              <a:rPr lang="en-IN" dirty="0" smtClean="0"/>
              <a:t>IFFCO</a:t>
            </a:r>
          </a:p>
          <a:p>
            <a:r>
              <a:rPr lang="en-IN" dirty="0" smtClean="0"/>
              <a:t>NABARD</a:t>
            </a:r>
          </a:p>
          <a:p>
            <a:r>
              <a:rPr lang="en-IN" dirty="0" smtClean="0"/>
              <a:t>RCF</a:t>
            </a:r>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533400"/>
            <a:ext cx="8136904" cy="1095400"/>
          </a:xfrm>
        </p:spPr>
        <p:txBody>
          <a:bodyPr anchor="t" anchorCtr="0"/>
          <a:lstStyle/>
          <a:p>
            <a:pPr algn="l"/>
            <a:r>
              <a:rPr lang="en-IN" dirty="0" smtClean="0"/>
              <a:t>Low cost housing </a:t>
            </a:r>
            <a:endParaRPr lang="en-IN" dirty="0"/>
          </a:p>
        </p:txBody>
      </p:sp>
      <p:sp>
        <p:nvSpPr>
          <p:cNvPr id="6" name="TextBox 5"/>
          <p:cNvSpPr txBox="1"/>
          <p:nvPr/>
        </p:nvSpPr>
        <p:spPr>
          <a:xfrm>
            <a:off x="539552" y="1700808"/>
            <a:ext cx="8280920" cy="4154984"/>
          </a:xfrm>
          <a:prstGeom prst="rect">
            <a:avLst/>
          </a:prstGeom>
          <a:noFill/>
        </p:spPr>
        <p:txBody>
          <a:bodyPr wrap="square" rtlCol="0">
            <a:spAutoFit/>
          </a:bodyPr>
          <a:lstStyle/>
          <a:p>
            <a:pPr>
              <a:buFont typeface="Wingdings" pitchFamily="2" charset="2"/>
              <a:buChar char="v"/>
            </a:pPr>
            <a:r>
              <a:rPr lang="en-US" sz="2400" dirty="0" smtClean="0">
                <a:solidFill>
                  <a:schemeClr val="accent1">
                    <a:lumMod val="20000"/>
                    <a:lumOff val="80000"/>
                  </a:schemeClr>
                </a:solidFill>
              </a:rPr>
              <a:t>Technology Transfer for Pro-Poor Development</a:t>
            </a:r>
          </a:p>
          <a:p>
            <a:endParaRPr lang="en-US" sz="2400" b="1" i="1" dirty="0" smtClean="0">
              <a:solidFill>
                <a:schemeClr val="accent1">
                  <a:lumMod val="20000"/>
                  <a:lumOff val="80000"/>
                </a:schemeClr>
              </a:solidFill>
            </a:endParaRPr>
          </a:p>
          <a:p>
            <a:pPr>
              <a:buFont typeface="Wingdings" pitchFamily="2" charset="2"/>
              <a:buChar char="v"/>
            </a:pPr>
            <a:r>
              <a:rPr lang="en-US" sz="2400" dirty="0" smtClean="0">
                <a:solidFill>
                  <a:schemeClr val="accent1">
                    <a:lumMod val="20000"/>
                    <a:lumOff val="80000"/>
                  </a:schemeClr>
                </a:solidFill>
              </a:rPr>
              <a:t>Creating, accelerating and nurturing  global technology access for socio economic growth and entrepreneurial opportunities</a:t>
            </a:r>
          </a:p>
          <a:p>
            <a:pPr>
              <a:buFont typeface="Wingdings" pitchFamily="2" charset="2"/>
              <a:buChar char="v"/>
            </a:pPr>
            <a:endParaRPr lang="en-US" sz="2400" dirty="0" smtClean="0">
              <a:solidFill>
                <a:schemeClr val="accent1">
                  <a:lumMod val="20000"/>
                  <a:lumOff val="80000"/>
                </a:schemeClr>
              </a:solidFill>
            </a:endParaRPr>
          </a:p>
          <a:p>
            <a:pPr>
              <a:buFont typeface="Wingdings" pitchFamily="2" charset="2"/>
              <a:buChar char="v"/>
            </a:pPr>
            <a:endParaRPr lang="en-US" sz="2400" dirty="0" smtClean="0">
              <a:solidFill>
                <a:schemeClr val="accent1">
                  <a:lumMod val="20000"/>
                  <a:lumOff val="80000"/>
                </a:schemeClr>
              </a:solidFill>
            </a:endParaRPr>
          </a:p>
          <a:p>
            <a:pPr>
              <a:buFont typeface="Wingdings" pitchFamily="2" charset="2"/>
              <a:buChar char="v"/>
            </a:pPr>
            <a:endParaRPr lang="en-US" sz="2400" dirty="0" smtClean="0">
              <a:solidFill>
                <a:schemeClr val="accent1">
                  <a:lumMod val="20000"/>
                  <a:lumOff val="80000"/>
                </a:schemeClr>
              </a:solidFill>
            </a:endParaRPr>
          </a:p>
          <a:p>
            <a:pPr>
              <a:buFont typeface="Wingdings" pitchFamily="2" charset="2"/>
              <a:buChar char="v"/>
            </a:pPr>
            <a:endParaRPr lang="en-US" sz="2400" dirty="0" smtClean="0">
              <a:solidFill>
                <a:schemeClr val="accent1">
                  <a:lumMod val="20000"/>
                  <a:lumOff val="80000"/>
                </a:schemeClr>
              </a:solidFill>
            </a:endParaRPr>
          </a:p>
          <a:p>
            <a:pPr>
              <a:buFont typeface="Wingdings" pitchFamily="2" charset="2"/>
              <a:buChar char="v"/>
            </a:pPr>
            <a:endParaRPr lang="en-US" sz="2400" dirty="0" smtClean="0">
              <a:solidFill>
                <a:schemeClr val="accent1">
                  <a:lumMod val="20000"/>
                  <a:lumOff val="80000"/>
                </a:schemeClr>
              </a:solidFill>
            </a:endParaRPr>
          </a:p>
          <a:p>
            <a:pPr>
              <a:buFont typeface="Wingdings" pitchFamily="2" charset="2"/>
              <a:buChar char="v"/>
            </a:pPr>
            <a:endParaRPr lang="en-IN" sz="2400" dirty="0">
              <a:solidFill>
                <a:schemeClr val="accent1">
                  <a:lumMod val="20000"/>
                  <a:lumOff val="80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inapcache.boston.com/universal/site_graphics/blogs/bigpicture/homelesslry/bp25.jpg"/>
          <p:cNvPicPr>
            <a:picLocks noChangeAspect="1" noChangeArrowheads="1"/>
          </p:cNvPicPr>
          <p:nvPr/>
        </p:nvPicPr>
        <p:blipFill>
          <a:blip r:embed="rId2" cstate="print"/>
          <a:srcRect/>
          <a:stretch>
            <a:fillRect/>
          </a:stretch>
        </p:blipFill>
        <p:spPr bwMode="auto">
          <a:xfrm>
            <a:off x="0" y="-27384"/>
            <a:ext cx="9144000" cy="6885384"/>
          </a:xfrm>
          <a:prstGeom prst="rect">
            <a:avLst/>
          </a:prstGeom>
          <a:noFill/>
        </p:spPr>
      </p:pic>
      <p:sp>
        <p:nvSpPr>
          <p:cNvPr id="2" name="Title 1"/>
          <p:cNvSpPr>
            <a:spLocks noGrp="1"/>
          </p:cNvSpPr>
          <p:nvPr>
            <p:ph type="title"/>
          </p:nvPr>
        </p:nvSpPr>
        <p:spPr/>
        <p:txBody>
          <a:bodyPr anchor="t" anchorCtr="0">
            <a:normAutofit/>
          </a:bodyPr>
          <a:lstStyle/>
          <a:p>
            <a:r>
              <a:rPr lang="en-IN" sz="1600" b="0" dirty="0" smtClean="0"/>
              <a:t>According to the United Nations Commission on Human Rights, there is an estimated 100 million homeless people worldwide. This is a startling statistic when you consider how affluent some parts of the world are..</a:t>
            </a:r>
            <a:endParaRPr lang="en-IN" sz="16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Low cost housing</a:t>
            </a:r>
            <a:endParaRPr lang="en-IN" dirty="0"/>
          </a:p>
        </p:txBody>
      </p:sp>
      <p:sp>
        <p:nvSpPr>
          <p:cNvPr id="3" name="Content Placeholder 2"/>
          <p:cNvSpPr>
            <a:spLocks noGrp="1"/>
          </p:cNvSpPr>
          <p:nvPr>
            <p:ph idx="1"/>
          </p:nvPr>
        </p:nvSpPr>
        <p:spPr/>
        <p:txBody>
          <a:bodyPr>
            <a:normAutofit fontScale="85000" lnSpcReduction="20000"/>
          </a:bodyPr>
          <a:lstStyle/>
          <a:p>
            <a:r>
              <a:rPr lang="en-IN" b="1" i="1" dirty="0" smtClean="0"/>
              <a:t>Affordable Housing in Partnership (AHIP) – The scheme</a:t>
            </a:r>
          </a:p>
          <a:p>
            <a:r>
              <a:rPr lang="en-IN" dirty="0" smtClean="0"/>
              <a:t> Affordable Housing in Partnership aims to promote various types of public-private partnerships  </a:t>
            </a:r>
          </a:p>
          <a:p>
            <a:pPr lvl="1"/>
            <a:r>
              <a:rPr lang="en-IN" dirty="0" smtClean="0"/>
              <a:t>private sector,</a:t>
            </a:r>
          </a:p>
          <a:p>
            <a:pPr lvl="1"/>
            <a:r>
              <a:rPr lang="en-IN" dirty="0" smtClean="0"/>
              <a:t>cooperative sector, </a:t>
            </a:r>
          </a:p>
          <a:p>
            <a:pPr lvl="1"/>
            <a:r>
              <a:rPr lang="en-IN" dirty="0" smtClean="0"/>
              <a:t>financial services sector, </a:t>
            </a:r>
          </a:p>
          <a:p>
            <a:pPr lvl="1"/>
            <a:r>
              <a:rPr lang="en-IN" dirty="0" smtClean="0"/>
              <a:t>state </a:t>
            </a:r>
            <a:r>
              <a:rPr lang="en-IN" dirty="0" err="1" smtClean="0"/>
              <a:t>parastatals</a:t>
            </a:r>
            <a:r>
              <a:rPr lang="en-IN" dirty="0" smtClean="0"/>
              <a:t>  </a:t>
            </a:r>
          </a:p>
          <a:p>
            <a:pPr lvl="1"/>
            <a:r>
              <a:rPr lang="en-IN" dirty="0" smtClean="0"/>
              <a:t>urban local bodies, </a:t>
            </a:r>
          </a:p>
          <a:p>
            <a:pPr lvl="1"/>
            <a:r>
              <a:rPr lang="en-IN" dirty="0" smtClean="0"/>
              <a:t>for realizing the goal of affordable housing for all. </a:t>
            </a:r>
          </a:p>
          <a:p>
            <a:r>
              <a:rPr lang="en-IN" dirty="0" smtClean="0"/>
              <a:t>This scheme is Jawaharlal Nehru National Urban Renewal Mission (JNNURM) and takes into account the experience of implementing Basic Services to the Urban Poor (BSUP) and Integrated Housing and Slum Development Programme (IHSDP).</a:t>
            </a:r>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285730"/>
            <a:ext cx="7929618" cy="928692"/>
          </a:xfrm>
        </p:spPr>
        <p:txBody>
          <a:bodyPr>
            <a:noAutofit/>
          </a:bodyPr>
          <a:lstStyle/>
          <a:p>
            <a:pPr algn="ctr"/>
            <a:r>
              <a:rPr lang="en-IN" sz="2000" b="1" dirty="0" smtClean="0">
                <a:solidFill>
                  <a:schemeClr val="tx2">
                    <a:lumMod val="40000"/>
                    <a:lumOff val="60000"/>
                  </a:schemeClr>
                </a:solidFill>
                <a:latin typeface="Verdana" pitchFamily="34" charset="0"/>
                <a:ea typeface="Verdana" pitchFamily="34" charset="0"/>
                <a:cs typeface="Verdana" pitchFamily="34" charset="0"/>
              </a:rPr>
              <a:t>Promotion of Technology for Low Cost Housing Materials – the collaborative Effort</a:t>
            </a:r>
            <a:endParaRPr lang="en-US" sz="2000" b="1" dirty="0">
              <a:solidFill>
                <a:schemeClr val="tx2">
                  <a:lumMod val="40000"/>
                  <a:lumOff val="60000"/>
                </a:schemeClr>
              </a:solidFill>
              <a:latin typeface="Verdana" pitchFamily="34" charset="0"/>
              <a:ea typeface="Verdana" pitchFamily="34" charset="0"/>
              <a:cs typeface="Verdana" pitchFamily="34" charset="0"/>
            </a:endParaRPr>
          </a:p>
        </p:txBody>
      </p:sp>
      <p:sp>
        <p:nvSpPr>
          <p:cNvPr id="3" name="Subtitle 2"/>
          <p:cNvSpPr>
            <a:spLocks noGrp="1"/>
          </p:cNvSpPr>
          <p:nvPr>
            <p:ph type="subTitle" idx="1"/>
          </p:nvPr>
        </p:nvSpPr>
        <p:spPr>
          <a:xfrm>
            <a:off x="285720" y="3929066"/>
            <a:ext cx="2571768" cy="2524270"/>
          </a:xfrm>
          <a:solidFill>
            <a:srgbClr val="451731">
              <a:alpha val="25882"/>
            </a:srgbClr>
          </a:solidFill>
        </p:spPr>
        <p:style>
          <a:lnRef idx="0">
            <a:schemeClr val="accent4"/>
          </a:lnRef>
          <a:fillRef idx="3">
            <a:schemeClr val="accent4"/>
          </a:fillRef>
          <a:effectRef idx="3">
            <a:schemeClr val="accent4"/>
          </a:effectRef>
          <a:fontRef idx="minor">
            <a:schemeClr val="lt1"/>
          </a:fontRef>
        </p:style>
        <p:txBody>
          <a:bodyPr>
            <a:noAutofit/>
          </a:bodyPr>
          <a:lstStyle/>
          <a:p>
            <a:pPr algn="l">
              <a:buFont typeface="Arial" pitchFamily="34" charset="0"/>
              <a:buChar char="•"/>
            </a:pPr>
            <a:r>
              <a:rPr lang="en-IN" sz="2100" b="1" dirty="0" smtClean="0">
                <a:solidFill>
                  <a:schemeClr val="bg1"/>
                </a:solidFill>
                <a:latin typeface="Corbel" pitchFamily="34" charset="0"/>
              </a:rPr>
              <a:t>  Simple  Machine.</a:t>
            </a:r>
          </a:p>
          <a:p>
            <a:pPr algn="l">
              <a:buFont typeface="Arial" pitchFamily="34" charset="0"/>
              <a:buChar char="•"/>
            </a:pPr>
            <a:r>
              <a:rPr lang="en-IN" sz="2100" b="1" dirty="0" smtClean="0">
                <a:solidFill>
                  <a:schemeClr val="bg1"/>
                </a:solidFill>
                <a:latin typeface="Corbel" pitchFamily="34" charset="0"/>
              </a:rPr>
              <a:t>  Small Enterprises.</a:t>
            </a:r>
          </a:p>
          <a:p>
            <a:pPr algn="l">
              <a:buFont typeface="Arial" pitchFamily="34" charset="0"/>
              <a:buChar char="•"/>
            </a:pPr>
            <a:r>
              <a:rPr lang="en-IN" sz="2100" b="1" dirty="0" smtClean="0">
                <a:solidFill>
                  <a:schemeClr val="bg1"/>
                </a:solidFill>
                <a:latin typeface="Corbel" pitchFamily="34" charset="0"/>
              </a:rPr>
              <a:t>  Local People </a:t>
            </a:r>
          </a:p>
          <a:p>
            <a:pPr algn="l"/>
            <a:r>
              <a:rPr lang="en-IN" sz="2100" b="1" dirty="0">
                <a:solidFill>
                  <a:schemeClr val="bg1"/>
                </a:solidFill>
                <a:latin typeface="Corbel" pitchFamily="34" charset="0"/>
              </a:rPr>
              <a:t> </a:t>
            </a:r>
            <a:r>
              <a:rPr lang="en-IN" sz="2100" b="1" dirty="0" smtClean="0">
                <a:solidFill>
                  <a:schemeClr val="bg1"/>
                </a:solidFill>
                <a:latin typeface="Corbel" pitchFamily="34" charset="0"/>
              </a:rPr>
              <a:t>   involved.</a:t>
            </a:r>
          </a:p>
        </p:txBody>
      </p:sp>
      <p:sp>
        <p:nvSpPr>
          <p:cNvPr id="7" name="TextBox 6"/>
          <p:cNvSpPr txBox="1"/>
          <p:nvPr/>
        </p:nvSpPr>
        <p:spPr>
          <a:xfrm>
            <a:off x="3071803" y="1285860"/>
            <a:ext cx="3000396"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IN" b="1" dirty="0" smtClean="0">
                <a:latin typeface="Verdana" pitchFamily="34" charset="0"/>
                <a:ea typeface="Verdana" pitchFamily="34" charset="0"/>
                <a:cs typeface="Verdana" pitchFamily="34" charset="0"/>
              </a:rPr>
              <a:t>Technology</a:t>
            </a:r>
            <a:endParaRPr lang="en-US" b="1" dirty="0">
              <a:latin typeface="Verdana" pitchFamily="34" charset="0"/>
              <a:ea typeface="Verdana" pitchFamily="34" charset="0"/>
              <a:cs typeface="Verdana" pitchFamily="34" charset="0"/>
            </a:endParaRPr>
          </a:p>
        </p:txBody>
      </p:sp>
      <p:sp>
        <p:nvSpPr>
          <p:cNvPr id="8" name="Oval 7"/>
          <p:cNvSpPr/>
          <p:nvPr/>
        </p:nvSpPr>
        <p:spPr>
          <a:xfrm>
            <a:off x="428596" y="2571744"/>
            <a:ext cx="2286016" cy="785818"/>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r>
              <a:rPr lang="en-IN" sz="2000" dirty="0" smtClean="0">
                <a:solidFill>
                  <a:srgbClr val="FFFF00"/>
                </a:solidFill>
              </a:rPr>
              <a:t>Employment Generation</a:t>
            </a:r>
            <a:endParaRPr lang="en-US" sz="2000" dirty="0">
              <a:solidFill>
                <a:srgbClr val="FFFF00"/>
              </a:solidFill>
            </a:endParaRPr>
          </a:p>
        </p:txBody>
      </p:sp>
      <p:sp>
        <p:nvSpPr>
          <p:cNvPr id="9" name="Oval 8"/>
          <p:cNvSpPr/>
          <p:nvPr/>
        </p:nvSpPr>
        <p:spPr>
          <a:xfrm>
            <a:off x="3286117" y="2360826"/>
            <a:ext cx="2428892" cy="1428214"/>
          </a:xfrm>
          <a:prstGeom prst="ellipse">
            <a:avLst/>
          </a:prstGeom>
        </p:spPr>
        <p:style>
          <a:lnRef idx="3">
            <a:schemeClr val="lt1"/>
          </a:lnRef>
          <a:fillRef idx="1">
            <a:schemeClr val="accent3"/>
          </a:fillRef>
          <a:effectRef idx="1">
            <a:schemeClr val="accent3"/>
          </a:effectRef>
          <a:fontRef idx="minor">
            <a:schemeClr val="lt1"/>
          </a:fontRef>
        </p:style>
        <p:txBody>
          <a:bodyPr rtlCol="0" anchor="t" anchorCtr="0">
            <a:spAutoFit/>
          </a:bodyPr>
          <a:lstStyle/>
          <a:p>
            <a:pPr algn="ctr"/>
            <a:r>
              <a:rPr lang="en-IN" sz="2000" dirty="0" smtClean="0">
                <a:solidFill>
                  <a:srgbClr val="FFFF00"/>
                </a:solidFill>
              </a:rPr>
              <a:t>Environment</a:t>
            </a:r>
            <a:r>
              <a:rPr lang="en-IN" sz="2000" dirty="0" smtClean="0">
                <a:solidFill>
                  <a:schemeClr val="tx1"/>
                </a:solidFill>
              </a:rPr>
              <a:t> </a:t>
            </a:r>
            <a:r>
              <a:rPr lang="en-IN" sz="2000" dirty="0" smtClean="0">
                <a:solidFill>
                  <a:srgbClr val="FFFF00"/>
                </a:solidFill>
              </a:rPr>
              <a:t>Friendly</a:t>
            </a:r>
            <a:r>
              <a:rPr lang="en-IN" sz="2000" dirty="0" smtClean="0">
                <a:solidFill>
                  <a:schemeClr val="tx1"/>
                </a:solidFill>
              </a:rPr>
              <a:t>	</a:t>
            </a:r>
            <a:endParaRPr lang="en-US" sz="2000" dirty="0">
              <a:solidFill>
                <a:schemeClr val="tx1"/>
              </a:solidFill>
            </a:endParaRPr>
          </a:p>
        </p:txBody>
      </p:sp>
      <p:sp>
        <p:nvSpPr>
          <p:cNvPr id="10" name="Oval 9"/>
          <p:cNvSpPr/>
          <p:nvPr/>
        </p:nvSpPr>
        <p:spPr>
          <a:xfrm>
            <a:off x="6286512" y="2500307"/>
            <a:ext cx="2286016" cy="785818"/>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IN" sz="2000" dirty="0" smtClean="0">
                <a:solidFill>
                  <a:srgbClr val="FFFF00"/>
                </a:solidFill>
              </a:rPr>
              <a:t>Energy Efficient</a:t>
            </a:r>
            <a:endParaRPr lang="en-US" sz="2000" dirty="0">
              <a:solidFill>
                <a:srgbClr val="FFFF00"/>
              </a:solidFill>
            </a:endParaRPr>
          </a:p>
        </p:txBody>
      </p:sp>
      <p:sp>
        <p:nvSpPr>
          <p:cNvPr id="11" name="TextBox 10"/>
          <p:cNvSpPr txBox="1"/>
          <p:nvPr/>
        </p:nvSpPr>
        <p:spPr>
          <a:xfrm>
            <a:off x="2987824" y="4437112"/>
            <a:ext cx="3384376" cy="2185214"/>
          </a:xfrm>
          <a:prstGeom prst="rect">
            <a:avLst/>
          </a:prstGeom>
          <a:solidFill>
            <a:schemeClr val="tx2">
              <a:lumMod val="50000"/>
            </a:schemeClr>
          </a:solidFill>
        </p:spPr>
        <p:style>
          <a:lnRef idx="0">
            <a:schemeClr val="accent4"/>
          </a:lnRef>
          <a:fillRef idx="3">
            <a:schemeClr val="accent4"/>
          </a:fillRef>
          <a:effectRef idx="3">
            <a:schemeClr val="accent4"/>
          </a:effectRef>
          <a:fontRef idx="minor">
            <a:schemeClr val="lt1"/>
          </a:fontRef>
        </p:style>
        <p:txBody>
          <a:bodyPr wrap="square" rtlCol="0">
            <a:spAutoFit/>
          </a:bodyPr>
          <a:lstStyle/>
          <a:p>
            <a:pPr>
              <a:buFont typeface="Arial" pitchFamily="34" charset="0"/>
              <a:buChar char="•"/>
            </a:pPr>
            <a:r>
              <a:rPr lang="en-IN" sz="1700" b="1" dirty="0" smtClean="0"/>
              <a:t>   </a:t>
            </a:r>
            <a:r>
              <a:rPr lang="en-IN" sz="1700" b="1" dirty="0" smtClean="0">
                <a:solidFill>
                  <a:srgbClr val="FFFFFF"/>
                </a:solidFill>
              </a:rPr>
              <a:t>Utilization of agro industrial wastes.</a:t>
            </a:r>
          </a:p>
          <a:p>
            <a:pPr>
              <a:buFont typeface="Arial" pitchFamily="34" charset="0"/>
              <a:buChar char="•"/>
            </a:pPr>
            <a:r>
              <a:rPr lang="en-IN" sz="1700" b="1" dirty="0" smtClean="0">
                <a:solidFill>
                  <a:srgbClr val="FFFFFF"/>
                </a:solidFill>
              </a:rPr>
              <a:t>   Substitution of wood by</a:t>
            </a:r>
          </a:p>
          <a:p>
            <a:r>
              <a:rPr lang="en-IN" sz="1700" b="1" dirty="0">
                <a:solidFill>
                  <a:srgbClr val="FFFFFF"/>
                </a:solidFill>
              </a:rPr>
              <a:t> </a:t>
            </a:r>
            <a:r>
              <a:rPr lang="en-IN" sz="1700" b="1" dirty="0" smtClean="0">
                <a:solidFill>
                  <a:srgbClr val="FFFFFF"/>
                </a:solidFill>
              </a:rPr>
              <a:t>composite  materials made of waste and local natural   resources.</a:t>
            </a:r>
          </a:p>
          <a:p>
            <a:pPr>
              <a:buFont typeface="Arial" pitchFamily="34" charset="0"/>
              <a:buChar char="•"/>
            </a:pPr>
            <a:r>
              <a:rPr lang="en-IN" sz="1700" b="1" dirty="0" smtClean="0">
                <a:solidFill>
                  <a:srgbClr val="FFFFFF"/>
                </a:solidFill>
              </a:rPr>
              <a:t>   Top Soil Preservation.</a:t>
            </a:r>
          </a:p>
          <a:p>
            <a:endParaRPr lang="en-US" sz="1700" b="1" dirty="0"/>
          </a:p>
        </p:txBody>
      </p:sp>
      <p:sp>
        <p:nvSpPr>
          <p:cNvPr id="12" name="TextBox 11"/>
          <p:cNvSpPr txBox="1"/>
          <p:nvPr/>
        </p:nvSpPr>
        <p:spPr>
          <a:xfrm>
            <a:off x="6573974" y="3857628"/>
            <a:ext cx="2534530" cy="1015663"/>
          </a:xfrm>
          <a:prstGeom prst="rect">
            <a:avLst/>
          </a:prstGeom>
          <a:solidFill>
            <a:schemeClr val="accent2">
              <a:lumMod val="50000"/>
            </a:schemeClr>
          </a:solidFill>
        </p:spPr>
        <p:style>
          <a:lnRef idx="0">
            <a:schemeClr val="accent4"/>
          </a:lnRef>
          <a:fillRef idx="3">
            <a:schemeClr val="accent4"/>
          </a:fillRef>
          <a:effectRef idx="3">
            <a:schemeClr val="accent4"/>
          </a:effectRef>
          <a:fontRef idx="minor">
            <a:schemeClr val="lt1"/>
          </a:fontRef>
        </p:style>
        <p:txBody>
          <a:bodyPr wrap="square" rtlCol="0">
            <a:spAutoFit/>
          </a:bodyPr>
          <a:lstStyle/>
          <a:p>
            <a:pPr>
              <a:buFont typeface="Arial" pitchFamily="34" charset="0"/>
              <a:buChar char="•"/>
            </a:pPr>
            <a:r>
              <a:rPr lang="en-IN" sz="1500" b="1" dirty="0" smtClean="0"/>
              <a:t> Simple Machines</a:t>
            </a:r>
          </a:p>
          <a:p>
            <a:pPr>
              <a:buFont typeface="Arial" pitchFamily="34" charset="0"/>
              <a:buChar char="•"/>
            </a:pPr>
            <a:r>
              <a:rPr lang="en-IN" sz="1500" b="1" dirty="0" smtClean="0"/>
              <a:t> Less energy consuming</a:t>
            </a:r>
          </a:p>
          <a:p>
            <a:r>
              <a:rPr lang="en-IN" sz="1500" b="1" dirty="0" smtClean="0"/>
              <a:t>Products </a:t>
            </a:r>
          </a:p>
          <a:p>
            <a:pPr>
              <a:buFont typeface="Wingdings" pitchFamily="2" charset="2"/>
              <a:buChar char="§"/>
            </a:pPr>
            <a:r>
              <a:rPr lang="en-IN" sz="1500" b="1" dirty="0" smtClean="0"/>
              <a:t>Better Thermal comfort.</a:t>
            </a:r>
            <a:endParaRPr lang="en-US" sz="1500" b="1" dirty="0"/>
          </a:p>
        </p:txBody>
      </p:sp>
      <p:cxnSp>
        <p:nvCxnSpPr>
          <p:cNvPr id="14" name="Straight Arrow Connector 13"/>
          <p:cNvCxnSpPr>
            <a:stCxn id="8" idx="4"/>
          </p:cNvCxnSpPr>
          <p:nvPr/>
        </p:nvCxnSpPr>
        <p:spPr>
          <a:xfrm rot="5400000">
            <a:off x="1285853" y="3643314"/>
            <a:ext cx="571504"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27" name="Straight Arrow Connector 26"/>
          <p:cNvCxnSpPr/>
          <p:nvPr/>
        </p:nvCxnSpPr>
        <p:spPr>
          <a:xfrm rot="5400000">
            <a:off x="4215605" y="4146006"/>
            <a:ext cx="571504"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28" name="Straight Arrow Connector 27"/>
          <p:cNvCxnSpPr/>
          <p:nvPr/>
        </p:nvCxnSpPr>
        <p:spPr>
          <a:xfrm rot="5400000">
            <a:off x="7144563" y="3571083"/>
            <a:ext cx="571504"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30" name="Straight Connector 29"/>
          <p:cNvCxnSpPr/>
          <p:nvPr/>
        </p:nvCxnSpPr>
        <p:spPr>
          <a:xfrm>
            <a:off x="1571604" y="2000240"/>
            <a:ext cx="5929355"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31" name="Straight Arrow Connector 30"/>
          <p:cNvCxnSpPr/>
          <p:nvPr/>
        </p:nvCxnSpPr>
        <p:spPr>
          <a:xfrm rot="5400000">
            <a:off x="1286647" y="2285199"/>
            <a:ext cx="571504"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32" name="Straight Arrow Connector 31"/>
          <p:cNvCxnSpPr/>
          <p:nvPr/>
        </p:nvCxnSpPr>
        <p:spPr>
          <a:xfrm rot="5400000">
            <a:off x="7250131" y="2250272"/>
            <a:ext cx="500860" cy="795"/>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38" name="Straight Arrow Connector 37"/>
          <p:cNvCxnSpPr/>
          <p:nvPr/>
        </p:nvCxnSpPr>
        <p:spPr>
          <a:xfrm flipH="1">
            <a:off x="4499992" y="2001379"/>
            <a:ext cx="2159" cy="347501"/>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Our Alliance</a:t>
            </a:r>
            <a:endParaRPr lang="en-IN" dirty="0"/>
          </a:p>
        </p:txBody>
      </p:sp>
      <p:sp>
        <p:nvSpPr>
          <p:cNvPr id="3" name="Content Placeholder 2"/>
          <p:cNvSpPr>
            <a:spLocks noGrp="1"/>
          </p:cNvSpPr>
          <p:nvPr>
            <p:ph idx="1"/>
          </p:nvPr>
        </p:nvSpPr>
        <p:spPr/>
        <p:txBody>
          <a:bodyPr/>
          <a:lstStyle/>
          <a:p>
            <a:r>
              <a:rPr lang="en-IN" dirty="0" smtClean="0"/>
              <a:t>IIT , NIT, </a:t>
            </a:r>
          </a:p>
          <a:p>
            <a:r>
              <a:rPr lang="en-IN" dirty="0" smtClean="0"/>
              <a:t>Rural Housing technology,</a:t>
            </a:r>
          </a:p>
          <a:p>
            <a:r>
              <a:rPr lang="en-IN" dirty="0" smtClean="0"/>
              <a:t>National institute for Rural development </a:t>
            </a:r>
          </a:p>
          <a:p>
            <a:endParaRPr lang="en-IN"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Achievements</a:t>
            </a:r>
            <a:endParaRPr lang="en-IN" dirty="0"/>
          </a:p>
        </p:txBody>
      </p:sp>
      <p:sp>
        <p:nvSpPr>
          <p:cNvPr id="3" name="Content Placeholder 2"/>
          <p:cNvSpPr>
            <a:spLocks noGrp="1"/>
          </p:cNvSpPr>
          <p:nvPr>
            <p:ph idx="1"/>
          </p:nvPr>
        </p:nvSpPr>
        <p:spPr/>
        <p:txBody>
          <a:bodyPr/>
          <a:lstStyle/>
          <a:p>
            <a:r>
              <a:rPr lang="en-IN" dirty="0" smtClean="0"/>
              <a:t>Educational projects with SAARC</a:t>
            </a:r>
          </a:p>
          <a:p>
            <a:r>
              <a:rPr lang="en-IN" dirty="0" smtClean="0"/>
              <a:t>Socio economic </a:t>
            </a:r>
            <a:r>
              <a:rPr lang="en-IN" dirty="0" err="1" smtClean="0"/>
              <a:t>uplifment</a:t>
            </a:r>
            <a:r>
              <a:rPr lang="en-IN" dirty="0" smtClean="0"/>
              <a:t>  of </a:t>
            </a:r>
            <a:r>
              <a:rPr lang="en-IN" dirty="0" err="1" smtClean="0"/>
              <a:t>tribals</a:t>
            </a:r>
            <a:r>
              <a:rPr lang="en-IN" dirty="0" smtClean="0"/>
              <a:t> with </a:t>
            </a:r>
            <a:r>
              <a:rPr lang="en-IN" dirty="0" err="1" smtClean="0"/>
              <a:t>Manav</a:t>
            </a:r>
            <a:r>
              <a:rPr lang="en-IN" dirty="0" smtClean="0"/>
              <a:t> </a:t>
            </a:r>
            <a:r>
              <a:rPr lang="en-IN" dirty="0" err="1" smtClean="0"/>
              <a:t>seva</a:t>
            </a:r>
            <a:r>
              <a:rPr lang="en-IN" dirty="0" smtClean="0"/>
              <a:t> </a:t>
            </a:r>
            <a:r>
              <a:rPr lang="en-IN" dirty="0" err="1" smtClean="0"/>
              <a:t>lok</a:t>
            </a:r>
            <a:r>
              <a:rPr lang="en-IN" dirty="0" smtClean="0"/>
              <a:t> </a:t>
            </a:r>
            <a:r>
              <a:rPr lang="en-IN" dirty="0" err="1" smtClean="0"/>
              <a:t>kalyan</a:t>
            </a:r>
            <a:r>
              <a:rPr lang="en-IN" dirty="0" smtClean="0"/>
              <a:t> </a:t>
            </a:r>
            <a:r>
              <a:rPr lang="en-IN" dirty="0" err="1" smtClean="0"/>
              <a:t>mahasangh</a:t>
            </a:r>
            <a:endParaRPr lang="en-IN"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72" name="Picture 8" descr="Image result for namaste india"/>
          <p:cNvPicPr>
            <a:picLocks noChangeAspect="1" noChangeArrowheads="1"/>
          </p:cNvPicPr>
          <p:nvPr/>
        </p:nvPicPr>
        <p:blipFill>
          <a:blip r:embed="rId2" cstate="print"/>
          <a:srcRect/>
          <a:stretch>
            <a:fillRect/>
          </a:stretch>
        </p:blipFill>
        <p:spPr bwMode="auto">
          <a:xfrm>
            <a:off x="2581275" y="1196752"/>
            <a:ext cx="3430885" cy="3591670"/>
          </a:xfrm>
          <a:prstGeom prst="rect">
            <a:avLst/>
          </a:prstGeom>
          <a:noFill/>
        </p:spPr>
      </p:pic>
      <p:sp>
        <p:nvSpPr>
          <p:cNvPr id="2" name="Title 1"/>
          <p:cNvSpPr>
            <a:spLocks noGrp="1"/>
          </p:cNvSpPr>
          <p:nvPr>
            <p:ph type="title"/>
          </p:nvPr>
        </p:nvSpPr>
        <p:spPr>
          <a:xfrm>
            <a:off x="755576" y="4797152"/>
            <a:ext cx="7239000" cy="1143000"/>
          </a:xfrm>
        </p:spPr>
        <p:txBody>
          <a:bodyPr anchor="t" anchorCtr="1">
            <a:normAutofit/>
          </a:bodyPr>
          <a:lstStyle/>
          <a:p>
            <a:pPr algn="ctr"/>
            <a:r>
              <a:rPr lang="en-IN" sz="6600" cap="none" dirty="0" smtClean="0">
                <a:ln w="31550" cmpd="sng">
                  <a:gradFill>
                    <a:gsLst>
                      <a:gs pos="25000">
                        <a:srgbClr val="4A2916"/>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Thank You</a:t>
            </a:r>
            <a:endParaRPr lang="en-IN" sz="6600" cap="none" dirty="0">
              <a:ln w="31550" cmpd="sng">
                <a:gradFill>
                  <a:gsLst>
                    <a:gs pos="25000">
                      <a:srgbClr val="4A2916"/>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36866" name="AutoShape 2" descr="Image result for namaste india"/>
          <p:cNvSpPr>
            <a:spLocks noChangeAspect="1" noChangeArrowheads="1"/>
          </p:cNvSpPr>
          <p:nvPr/>
        </p:nvSpPr>
        <p:spPr bwMode="auto">
          <a:xfrm>
            <a:off x="1397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36868" name="AutoShape 4" descr="Image result for namaste india"/>
          <p:cNvSpPr>
            <a:spLocks noChangeAspect="1" noChangeArrowheads="1"/>
          </p:cNvSpPr>
          <p:nvPr/>
        </p:nvSpPr>
        <p:spPr bwMode="auto">
          <a:xfrm>
            <a:off x="1397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36870" name="AutoShape 6" descr="Image result for namaste india"/>
          <p:cNvSpPr>
            <a:spLocks noChangeAspect="1" noChangeArrowheads="1"/>
          </p:cNvSpPr>
          <p:nvPr/>
        </p:nvSpPr>
        <p:spPr bwMode="auto">
          <a:xfrm>
            <a:off x="1397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9" name="Rectangle 8"/>
          <p:cNvSpPr/>
          <p:nvPr/>
        </p:nvSpPr>
        <p:spPr>
          <a:xfrm>
            <a:off x="3491880" y="6488668"/>
            <a:ext cx="4123245" cy="338554"/>
          </a:xfrm>
          <a:prstGeom prst="rect">
            <a:avLst/>
          </a:prstGeom>
        </p:spPr>
        <p:txBody>
          <a:bodyPr wrap="none">
            <a:spAutoFit/>
          </a:bodyPr>
          <a:lstStyle/>
          <a:p>
            <a:r>
              <a:rPr lang="en-US" sz="1600" dirty="0" err="1" smtClean="0">
                <a:solidFill>
                  <a:schemeClr val="tx2">
                    <a:lumMod val="75000"/>
                  </a:schemeClr>
                </a:solidFill>
              </a:rPr>
              <a:t>A</a:t>
            </a:r>
            <a:r>
              <a:rPr lang="en-US" sz="1600" b="1" dirty="0" err="1" smtClean="0">
                <a:solidFill>
                  <a:schemeClr val="tx2">
                    <a:lumMod val="75000"/>
                  </a:schemeClr>
                </a:solidFill>
              </a:rPr>
              <a:t>yur</a:t>
            </a:r>
            <a:r>
              <a:rPr lang="en-US" sz="1600" b="1" dirty="0" smtClean="0">
                <a:solidFill>
                  <a:schemeClr val="tx2">
                    <a:lumMod val="75000"/>
                  </a:schemeClr>
                </a:solidFill>
              </a:rPr>
              <a:t> </a:t>
            </a:r>
            <a:r>
              <a:rPr lang="en-US" sz="1600" dirty="0" smtClean="0">
                <a:solidFill>
                  <a:schemeClr val="tx2">
                    <a:lumMod val="75000"/>
                  </a:schemeClr>
                </a:solidFill>
              </a:rPr>
              <a:t>H</a:t>
            </a:r>
            <a:r>
              <a:rPr lang="en-US" sz="1600" b="1" dirty="0" smtClean="0">
                <a:solidFill>
                  <a:schemeClr val="tx2">
                    <a:lumMod val="75000"/>
                  </a:schemeClr>
                </a:solidFill>
              </a:rPr>
              <a:t>industan </a:t>
            </a:r>
            <a:r>
              <a:rPr lang="en-US" sz="1600" dirty="0" smtClean="0">
                <a:solidFill>
                  <a:schemeClr val="tx2">
                    <a:lumMod val="75000"/>
                  </a:schemeClr>
                </a:solidFill>
              </a:rPr>
              <a:t>N</a:t>
            </a:r>
            <a:r>
              <a:rPr lang="en-US" sz="1600" b="1" dirty="0" smtClean="0">
                <a:solidFill>
                  <a:schemeClr val="tx2">
                    <a:lumMod val="75000"/>
                  </a:schemeClr>
                </a:solidFill>
              </a:rPr>
              <a:t>atural </a:t>
            </a:r>
            <a:r>
              <a:rPr lang="en-US" sz="1600" dirty="0" smtClean="0">
                <a:solidFill>
                  <a:schemeClr val="tx2">
                    <a:lumMod val="75000"/>
                  </a:schemeClr>
                </a:solidFill>
              </a:rPr>
              <a:t>R</a:t>
            </a:r>
            <a:r>
              <a:rPr lang="en-US" sz="1600" b="1" dirty="0" smtClean="0">
                <a:solidFill>
                  <a:schemeClr val="tx2">
                    <a:lumMod val="75000"/>
                  </a:schemeClr>
                </a:solidFill>
              </a:rPr>
              <a:t>esources </a:t>
            </a:r>
            <a:r>
              <a:rPr lang="en-US" sz="1600" dirty="0" smtClean="0">
                <a:solidFill>
                  <a:schemeClr val="tx2">
                    <a:lumMod val="75000"/>
                  </a:schemeClr>
                </a:solidFill>
              </a:rPr>
              <a:t>P</a:t>
            </a:r>
            <a:r>
              <a:rPr lang="en-US" sz="1600" b="1" dirty="0" smtClean="0">
                <a:solidFill>
                  <a:schemeClr val="tx2">
                    <a:lumMod val="75000"/>
                  </a:schemeClr>
                </a:solidFill>
              </a:rPr>
              <a:t>vt ltd</a:t>
            </a:r>
            <a:endParaRPr lang="en-IN" sz="16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Vision  Statement</a:t>
            </a:r>
            <a:endParaRPr lang="en-IN" dirty="0"/>
          </a:p>
        </p:txBody>
      </p:sp>
      <p:sp>
        <p:nvSpPr>
          <p:cNvPr id="3" name="Content Placeholder 2"/>
          <p:cNvSpPr>
            <a:spLocks noGrp="1"/>
          </p:cNvSpPr>
          <p:nvPr>
            <p:ph idx="1"/>
          </p:nvPr>
        </p:nvSpPr>
        <p:spPr/>
        <p:txBody>
          <a:bodyPr>
            <a:normAutofit lnSpcReduction="10000"/>
          </a:bodyPr>
          <a:lstStyle/>
          <a:p>
            <a:r>
              <a:rPr lang="en-IN" dirty="0" smtClean="0"/>
              <a:t> Our primary purpose as an organization is to deliver high quality service to the Society.</a:t>
            </a:r>
          </a:p>
          <a:p>
            <a:r>
              <a:rPr lang="en-IN" dirty="0" smtClean="0"/>
              <a:t>Empowering  challenged people by enabling them to, have  access to </a:t>
            </a:r>
          </a:p>
          <a:p>
            <a:pPr lvl="2"/>
            <a:r>
              <a:rPr lang="en-IN" dirty="0" smtClean="0"/>
              <a:t>Best health  </a:t>
            </a:r>
          </a:p>
          <a:p>
            <a:pPr lvl="2"/>
            <a:r>
              <a:rPr lang="en-IN" dirty="0" smtClean="0"/>
              <a:t>Best Education  </a:t>
            </a:r>
          </a:p>
          <a:p>
            <a:pPr lvl="2"/>
            <a:r>
              <a:rPr lang="en-IN" dirty="0" smtClean="0"/>
              <a:t>B	</a:t>
            </a:r>
            <a:r>
              <a:rPr lang="en-IN" dirty="0" err="1" smtClean="0"/>
              <a:t>est</a:t>
            </a:r>
            <a:r>
              <a:rPr lang="en-IN" dirty="0" smtClean="0"/>
              <a:t> shelter</a:t>
            </a:r>
          </a:p>
          <a:p>
            <a:endParaRPr lang="en-IN" dirty="0" smtClean="0"/>
          </a:p>
          <a:p>
            <a:r>
              <a:rPr lang="en-IN" dirty="0" smtClean="0"/>
              <a:t>Educate , Empower,   Help &amp; Grow</a:t>
            </a:r>
          </a:p>
          <a:p>
            <a:r>
              <a:rPr lang="en-GB" dirty="0" smtClean="0"/>
              <a:t>Investing in viable economic ventures for a profit while promoting the interests of stakeholders and the society.</a:t>
            </a:r>
            <a:endParaRPr lang="en-IN" dirty="0" smtClean="0"/>
          </a:p>
          <a:p>
            <a:endParaRPr lang="en-IN"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normAutofit/>
          </a:bodyPr>
          <a:lstStyle/>
          <a:p>
            <a:pPr algn="ctr"/>
            <a:r>
              <a:rPr lang="en-IN" dirty="0" smtClean="0"/>
              <a:t>Key verticals</a:t>
            </a:r>
            <a:endParaRPr lang="en-IN" dirty="0"/>
          </a:p>
        </p:txBody>
      </p:sp>
      <p:graphicFrame>
        <p:nvGraphicFramePr>
          <p:cNvPr id="4" name="Content Placeholder 3"/>
          <p:cNvGraphicFramePr>
            <a:graphicFrameLocks noGrp="1"/>
          </p:cNvGraphicFramePr>
          <p:nvPr>
            <p:ph idx="1"/>
          </p:nvPr>
        </p:nvGraphicFramePr>
        <p:xfrm>
          <a:off x="0" y="0"/>
          <a:ext cx="8028384" cy="6237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55776" y="533400"/>
            <a:ext cx="5916492" cy="1095400"/>
          </a:xfrm>
        </p:spPr>
        <p:txBody>
          <a:bodyPr anchor="t" anchorCtr="0"/>
          <a:lstStyle/>
          <a:p>
            <a:pPr algn="l"/>
            <a:r>
              <a:rPr lang="en-IN" dirty="0" smtClean="0"/>
              <a:t>Board of  directors	</a:t>
            </a:r>
            <a:endParaRPr lang="en-IN" dirty="0"/>
          </a:p>
        </p:txBody>
      </p:sp>
      <p:sp>
        <p:nvSpPr>
          <p:cNvPr id="4" name="Subtitle 3"/>
          <p:cNvSpPr>
            <a:spLocks noGrp="1"/>
          </p:cNvSpPr>
          <p:nvPr>
            <p:ph type="subTitle" idx="1"/>
          </p:nvPr>
        </p:nvSpPr>
        <p:spPr>
          <a:xfrm>
            <a:off x="323528" y="1628800"/>
            <a:ext cx="8280920" cy="1101248"/>
          </a:xfrm>
        </p:spPr>
        <p:txBody>
          <a:bodyPr>
            <a:normAutofit lnSpcReduction="10000"/>
          </a:bodyPr>
          <a:lstStyle/>
          <a:p>
            <a:pPr algn="l">
              <a:buFont typeface="Wingdings" pitchFamily="2" charset="2"/>
              <a:buChar char="v"/>
            </a:pPr>
            <a:r>
              <a:rPr lang="en-IN" dirty="0" smtClean="0"/>
              <a:t> Dr Abdul Raj Vakil </a:t>
            </a:r>
            <a:r>
              <a:rPr lang="en-IN" dirty="0" err="1" smtClean="0"/>
              <a:t>Siddquie</a:t>
            </a:r>
            <a:r>
              <a:rPr lang="en-IN" dirty="0" smtClean="0"/>
              <a:t>-  Chairman </a:t>
            </a:r>
          </a:p>
          <a:p>
            <a:pPr algn="l">
              <a:buFont typeface="Wingdings" pitchFamily="2" charset="2"/>
              <a:buChar char="v"/>
            </a:pPr>
            <a:r>
              <a:rPr lang="en-IN" dirty="0" smtClean="0"/>
              <a:t> Dr </a:t>
            </a:r>
            <a:r>
              <a:rPr lang="en-IN" dirty="0" err="1" smtClean="0"/>
              <a:t>Nigar</a:t>
            </a:r>
            <a:r>
              <a:rPr lang="en-IN" dirty="0" smtClean="0"/>
              <a:t> Abdul </a:t>
            </a:r>
            <a:r>
              <a:rPr lang="en-IN" dirty="0" err="1" smtClean="0"/>
              <a:t>Siddquie</a:t>
            </a:r>
            <a:r>
              <a:rPr lang="en-IN" dirty="0" smtClean="0"/>
              <a:t>- Director </a:t>
            </a:r>
          </a:p>
          <a:p>
            <a:pPr algn="l">
              <a:buFont typeface="Wingdings" pitchFamily="2" charset="2"/>
              <a:buChar char="v"/>
            </a:pPr>
            <a:r>
              <a:rPr lang="en-IN" dirty="0" smtClean="0"/>
              <a:t>Dr Abdul </a:t>
            </a:r>
            <a:r>
              <a:rPr lang="en-IN" dirty="0" err="1" smtClean="0"/>
              <a:t>Mateen</a:t>
            </a:r>
            <a:r>
              <a:rPr lang="en-IN" dirty="0" smtClean="0"/>
              <a:t> </a:t>
            </a:r>
            <a:r>
              <a:rPr lang="en-IN" dirty="0" err="1" smtClean="0"/>
              <a:t>Siddquie</a:t>
            </a:r>
            <a:r>
              <a:rPr lang="en-IN" dirty="0" smtClean="0"/>
              <a:t>- Director</a:t>
            </a:r>
          </a:p>
          <a:p>
            <a:pPr algn="l">
              <a:buFont typeface="Wingdings" pitchFamily="2" charset="2"/>
              <a:buChar char="v"/>
            </a:pP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6672"/>
          </a:xfrm>
        </p:spPr>
        <p:txBody>
          <a:bodyPr>
            <a:normAutofit fontScale="90000"/>
          </a:bodyPr>
          <a:lstStyle/>
          <a:p>
            <a:r>
              <a:rPr lang="en-IN" dirty="0" smtClean="0"/>
              <a:t>Profile of Board of Directors</a:t>
            </a:r>
            <a:endParaRPr lang="en-IN" dirty="0"/>
          </a:p>
        </p:txBody>
      </p:sp>
      <p:sp>
        <p:nvSpPr>
          <p:cNvPr id="3" name="Content Placeholder 2"/>
          <p:cNvSpPr>
            <a:spLocks noGrp="1"/>
          </p:cNvSpPr>
          <p:nvPr>
            <p:ph idx="1"/>
          </p:nvPr>
        </p:nvSpPr>
        <p:spPr>
          <a:xfrm>
            <a:off x="457200" y="836712"/>
            <a:ext cx="7239000" cy="5619024"/>
          </a:xfrm>
        </p:spPr>
        <p:txBody>
          <a:bodyPr>
            <a:normAutofit fontScale="55000" lnSpcReduction="20000"/>
          </a:bodyPr>
          <a:lstStyle/>
          <a:p>
            <a:pPr>
              <a:buNone/>
            </a:pPr>
            <a:r>
              <a:rPr lang="en-IN" sz="3300" dirty="0" smtClean="0"/>
              <a:t>				  Medical Practitioner Since 1985 at 			Nagpur.  Professional Assistance in 			Establishing 14 primary, Middle and 			High School in Nagpur, </a:t>
            </a:r>
            <a:r>
              <a:rPr lang="en-IN" sz="3300" dirty="0" err="1" smtClean="0"/>
              <a:t>Wardha</a:t>
            </a:r>
            <a:r>
              <a:rPr lang="en-IN" sz="3300" dirty="0" smtClean="0"/>
              <a:t>,      				</a:t>
            </a:r>
            <a:r>
              <a:rPr lang="en-IN" sz="3300" dirty="0" err="1" smtClean="0"/>
              <a:t>Chandrapur</a:t>
            </a:r>
            <a:r>
              <a:rPr lang="en-IN" sz="3300" dirty="0" smtClean="0"/>
              <a:t>, </a:t>
            </a:r>
            <a:r>
              <a:rPr lang="en-IN" sz="3300" dirty="0" err="1" smtClean="0"/>
              <a:t>Bhandara</a:t>
            </a:r>
            <a:r>
              <a:rPr lang="en-IN" sz="3300" dirty="0" smtClean="0"/>
              <a:t> (Maharashtra), 			Raipur (Chhattisgarh)  Professional 				Assistance in Establishing </a:t>
            </a:r>
            <a:r>
              <a:rPr lang="en-IN" sz="3300" dirty="0" err="1" smtClean="0"/>
              <a:t>Ayurvedic</a:t>
            </a:r>
            <a:r>
              <a:rPr lang="en-IN" sz="3300" dirty="0" smtClean="0"/>
              <a:t> &amp; 			</a:t>
            </a:r>
            <a:r>
              <a:rPr lang="en-IN" sz="3300" dirty="0" err="1" smtClean="0"/>
              <a:t>Unani</a:t>
            </a:r>
            <a:r>
              <a:rPr lang="en-IN" sz="3300" dirty="0" smtClean="0"/>
              <a:t>, Allopathic Medical Colleges in Nagpur and </a:t>
            </a:r>
            <a:r>
              <a:rPr lang="en-IN" sz="3300" dirty="0" err="1" smtClean="0"/>
              <a:t>Pauni</a:t>
            </a:r>
            <a:r>
              <a:rPr lang="en-IN" sz="3300" dirty="0" smtClean="0"/>
              <a:t>.  Professional Assistance for Establishing Universities of Bio-Technology, Life Science, Engineering, Business Management, Education and Information Technology at Raipur, (Chhattisgarh). </a:t>
            </a:r>
          </a:p>
          <a:p>
            <a:pPr>
              <a:buNone/>
            </a:pPr>
            <a:r>
              <a:rPr lang="en-IN" sz="3300" dirty="0" smtClean="0"/>
              <a:t>	Professional Assistance for Establishing College of Engineering &amp; Technology, at Nagpur for </a:t>
            </a:r>
            <a:r>
              <a:rPr lang="en-IN" sz="3300" dirty="0" err="1" smtClean="0"/>
              <a:t>pallotine</a:t>
            </a:r>
            <a:r>
              <a:rPr lang="en-IN" sz="3300" dirty="0" smtClean="0"/>
              <a:t> Education Society, Nagpur. </a:t>
            </a:r>
          </a:p>
          <a:p>
            <a:pPr>
              <a:buNone/>
            </a:pPr>
            <a:r>
              <a:rPr lang="en-IN" sz="3300" dirty="0" smtClean="0"/>
              <a:t>	Ten years field-working experience with </a:t>
            </a:r>
            <a:r>
              <a:rPr lang="en-IN" sz="3300" dirty="0" err="1" smtClean="0"/>
              <a:t>Gramin</a:t>
            </a:r>
            <a:r>
              <a:rPr lang="en-IN" sz="3300" dirty="0" smtClean="0"/>
              <a:t> </a:t>
            </a:r>
            <a:r>
              <a:rPr lang="en-IN" sz="3300" dirty="0" err="1" smtClean="0"/>
              <a:t>Vikas</a:t>
            </a:r>
            <a:r>
              <a:rPr lang="en-IN" sz="3300" dirty="0" smtClean="0"/>
              <a:t> </a:t>
            </a:r>
            <a:r>
              <a:rPr lang="en-IN" sz="3300" dirty="0" err="1" smtClean="0"/>
              <a:t>Shikshan</a:t>
            </a:r>
            <a:r>
              <a:rPr lang="en-IN" sz="3300" dirty="0" smtClean="0"/>
              <a:t> </a:t>
            </a:r>
            <a:r>
              <a:rPr lang="en-IN" sz="3300" dirty="0" err="1" smtClean="0"/>
              <a:t>Sanstha</a:t>
            </a:r>
            <a:r>
              <a:rPr lang="en-IN" sz="3300" dirty="0" smtClean="0"/>
              <a:t>, </a:t>
            </a:r>
            <a:r>
              <a:rPr lang="en-IN" sz="3300" dirty="0" err="1" smtClean="0"/>
              <a:t>Pauni</a:t>
            </a:r>
            <a:r>
              <a:rPr lang="en-IN" sz="3300" dirty="0" smtClean="0"/>
              <a:t> in promotion of Rural Education.  Ten years working experience in programs for Quality Up Gradation of Rural primary Education in Maharashtra and Chhattisgarh for Minorities, Backward Classes and </a:t>
            </a:r>
            <a:r>
              <a:rPr lang="en-IN" sz="3300" dirty="0" err="1" smtClean="0"/>
              <a:t>Tribals</a:t>
            </a:r>
            <a:r>
              <a:rPr lang="en-IN" sz="3300" dirty="0" smtClean="0"/>
              <a:t>. </a:t>
            </a:r>
          </a:p>
          <a:p>
            <a:pPr>
              <a:buNone/>
            </a:pPr>
            <a:r>
              <a:rPr lang="en-IN" sz="3300" dirty="0" smtClean="0"/>
              <a:t>	Ten years working experience with first De-Addiction Centre for Alcoholics and Drug-Addicts, </a:t>
            </a:r>
            <a:r>
              <a:rPr lang="en-IN" sz="3300" dirty="0" err="1" smtClean="0"/>
              <a:t>Matruseva</a:t>
            </a:r>
            <a:r>
              <a:rPr lang="en-IN" sz="3300" dirty="0" smtClean="0"/>
              <a:t> </a:t>
            </a:r>
            <a:r>
              <a:rPr lang="en-IN" sz="3300" dirty="0" err="1" smtClean="0"/>
              <a:t>Sangh</a:t>
            </a:r>
            <a:r>
              <a:rPr lang="en-IN" sz="3300" dirty="0" smtClean="0"/>
              <a:t> Nagpur. (World Bank Project)</a:t>
            </a:r>
            <a:endParaRPr lang="en-IN" sz="3300" dirty="0"/>
          </a:p>
        </p:txBody>
      </p:sp>
      <p:pic>
        <p:nvPicPr>
          <p:cNvPr id="4" name="Picture 3" descr="dr.siddique photo.jpg"/>
          <p:cNvPicPr>
            <a:picLocks noChangeAspect="1"/>
          </p:cNvPicPr>
          <p:nvPr/>
        </p:nvPicPr>
        <p:blipFill>
          <a:blip r:embed="rId2" cstate="print"/>
          <a:stretch>
            <a:fillRect/>
          </a:stretch>
        </p:blipFill>
        <p:spPr>
          <a:xfrm>
            <a:off x="899592" y="836712"/>
            <a:ext cx="1656184" cy="1656184"/>
          </a:xfrm>
          <a:prstGeom prst="rect">
            <a:avLst/>
          </a:prstGeom>
        </p:spPr>
      </p:pic>
      <p:sp>
        <p:nvSpPr>
          <p:cNvPr id="5" name="Title 1"/>
          <p:cNvSpPr txBox="1">
            <a:spLocks/>
          </p:cNvSpPr>
          <p:nvPr/>
        </p:nvSpPr>
        <p:spPr>
          <a:xfrm>
            <a:off x="609600" y="2060848"/>
            <a:ext cx="2522240" cy="432048"/>
          </a:xfrm>
          <a:prstGeom prst="rect">
            <a:avLst/>
          </a:prstGeom>
        </p:spPr>
        <p:txBody>
          <a:bodyPr vert="horz" lIns="45720" tIns="0" rIns="45720" bIns="0" anchor="b" anchorCtr="0">
            <a:normAutofit fontScale="45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IN" sz="3800" b="1" cap="all" dirty="0" smtClean="0">
                <a:ln w="500">
                  <a:solidFill>
                    <a:schemeClr val="tx2">
                      <a:shade val="20000"/>
                      <a:satMod val="120000"/>
                    </a:schemeClr>
                  </a:solidFill>
                </a:ln>
                <a:solidFill>
                  <a:srgbClr val="FF0000"/>
                </a:solidFill>
                <a:latin typeface="+mj-lt"/>
                <a:ea typeface="+mj-ea"/>
                <a:cs typeface="+mj-cs"/>
              </a:rPr>
              <a:t>Dr. Raj </a:t>
            </a:r>
            <a:r>
              <a:rPr lang="en-IN" sz="3800" b="1" cap="all" dirty="0" err="1" smtClean="0">
                <a:ln w="500">
                  <a:solidFill>
                    <a:schemeClr val="tx2">
                      <a:shade val="20000"/>
                      <a:satMod val="120000"/>
                    </a:schemeClr>
                  </a:solidFill>
                </a:ln>
                <a:solidFill>
                  <a:srgbClr val="FF0000"/>
                </a:solidFill>
                <a:latin typeface="+mj-lt"/>
                <a:ea typeface="+mj-ea"/>
                <a:cs typeface="+mj-cs"/>
              </a:rPr>
              <a:t>Vakil</a:t>
            </a:r>
            <a:r>
              <a:rPr lang="en-IN" sz="3800" b="1" cap="all" dirty="0" smtClean="0">
                <a:ln w="500">
                  <a:solidFill>
                    <a:schemeClr val="tx2">
                      <a:shade val="20000"/>
                      <a:satMod val="120000"/>
                    </a:schemeClr>
                  </a:solidFill>
                </a:ln>
                <a:solidFill>
                  <a:srgbClr val="FF0000"/>
                </a:solidFill>
                <a:latin typeface="+mj-lt"/>
                <a:ea typeface="+mj-ea"/>
                <a:cs typeface="+mj-cs"/>
              </a:rPr>
              <a:t> </a:t>
            </a:r>
            <a:r>
              <a:rPr lang="en-IN" sz="3800" b="1" cap="all" dirty="0" err="1" smtClean="0">
                <a:ln w="500">
                  <a:solidFill>
                    <a:schemeClr val="tx2">
                      <a:shade val="20000"/>
                      <a:satMod val="120000"/>
                    </a:schemeClr>
                  </a:solidFill>
                </a:ln>
                <a:solidFill>
                  <a:srgbClr val="FF0000"/>
                </a:solidFill>
                <a:latin typeface="+mj-lt"/>
                <a:ea typeface="+mj-ea"/>
                <a:cs typeface="+mj-cs"/>
              </a:rPr>
              <a:t>Siddiqui</a:t>
            </a:r>
            <a:endParaRPr kumimoji="0" lang="en-IN" sz="3800" b="1" i="0" u="none" strike="noStrike" kern="1200" cap="all" spc="0" normalizeH="0" baseline="0" noProof="0" dirty="0">
              <a:ln w="500">
                <a:solidFill>
                  <a:schemeClr val="tx2">
                    <a:shade val="20000"/>
                    <a:satMod val="120000"/>
                  </a:schemeClr>
                </a:solidFill>
              </a:ln>
              <a:solidFill>
                <a:srgbClr val="FF000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Advisors </a:t>
            </a:r>
            <a:endParaRPr lang="en-IN" dirty="0"/>
          </a:p>
        </p:txBody>
      </p:sp>
      <p:sp>
        <p:nvSpPr>
          <p:cNvPr id="3" name="Content Placeholder 2"/>
          <p:cNvSpPr>
            <a:spLocks noGrp="1"/>
          </p:cNvSpPr>
          <p:nvPr>
            <p:ph idx="1"/>
          </p:nvPr>
        </p:nvSpPr>
        <p:spPr/>
        <p:txBody>
          <a:bodyPr>
            <a:normAutofit/>
          </a:bodyPr>
          <a:lstStyle/>
          <a:p>
            <a:r>
              <a:rPr lang="en-IN" dirty="0" smtClean="0"/>
              <a:t>Dr  V </a:t>
            </a:r>
            <a:r>
              <a:rPr lang="en-IN" dirty="0" err="1" smtClean="0"/>
              <a:t>Ponraj</a:t>
            </a:r>
            <a:r>
              <a:rPr lang="en-IN" dirty="0" smtClean="0"/>
              <a:t> His one of the Advisor cum </a:t>
            </a:r>
            <a:r>
              <a:rPr lang="en-IN" dirty="0" err="1" smtClean="0"/>
              <a:t>shisya</a:t>
            </a:r>
            <a:r>
              <a:rPr lang="en-IN" dirty="0" smtClean="0"/>
              <a:t>  of Dr A P J </a:t>
            </a:r>
            <a:r>
              <a:rPr lang="en-IN" dirty="0" err="1" smtClean="0"/>
              <a:t>Abdulkalam</a:t>
            </a:r>
            <a:endParaRPr lang="en-IN" dirty="0" smtClean="0"/>
          </a:p>
          <a:p>
            <a:endParaRPr lang="en-IN" dirty="0" smtClean="0"/>
          </a:p>
          <a:p>
            <a:r>
              <a:rPr lang="en-IN" dirty="0" smtClean="0"/>
              <a:t> Mr </a:t>
            </a:r>
            <a:r>
              <a:rPr lang="en-IN" dirty="0" err="1" smtClean="0"/>
              <a:t>Armoogum</a:t>
            </a:r>
            <a:r>
              <a:rPr lang="en-IN" dirty="0" smtClean="0"/>
              <a:t> </a:t>
            </a:r>
            <a:r>
              <a:rPr lang="en-IN" dirty="0" err="1" smtClean="0"/>
              <a:t>Parsuramen</a:t>
            </a:r>
            <a:r>
              <a:rPr lang="en-IN" dirty="0" smtClean="0"/>
              <a:t> Excellency </a:t>
            </a:r>
            <a:r>
              <a:rPr lang="en-IN" dirty="0" err="1" smtClean="0"/>
              <a:t>Hon’able</a:t>
            </a:r>
            <a:r>
              <a:rPr lang="en-IN" dirty="0" smtClean="0"/>
              <a:t> Former HRD Minister Mauritius</a:t>
            </a:r>
          </a:p>
          <a:p>
            <a:r>
              <a:rPr lang="en-IN" dirty="0" smtClean="0"/>
              <a:t>  Dr </a:t>
            </a:r>
            <a:r>
              <a:rPr lang="en-IN" dirty="0" err="1" smtClean="0"/>
              <a:t>Raghunath</a:t>
            </a:r>
            <a:r>
              <a:rPr lang="en-IN" dirty="0" smtClean="0"/>
              <a:t> Anant </a:t>
            </a:r>
            <a:r>
              <a:rPr lang="en-IN" dirty="0" err="1" smtClean="0"/>
              <a:t>Mashelkar</a:t>
            </a:r>
            <a:r>
              <a:rPr lang="en-IN" dirty="0" smtClean="0"/>
              <a:t> former Director General of the CSIR</a:t>
            </a:r>
          </a:p>
          <a:p>
            <a:r>
              <a:rPr lang="en-IN" dirty="0" smtClean="0"/>
              <a:t>Dr Prasad  </a:t>
            </a:r>
            <a:r>
              <a:rPr lang="en-IN" dirty="0" err="1" smtClean="0"/>
              <a:t>Durjati</a:t>
            </a:r>
            <a:r>
              <a:rPr lang="en-IN" dirty="0" smtClean="0"/>
              <a:t>  Department of Chemical &amp; </a:t>
            </a:r>
            <a:r>
              <a:rPr lang="en-IN" dirty="0" err="1" smtClean="0"/>
              <a:t>Biomolecular</a:t>
            </a:r>
            <a:r>
              <a:rPr lang="en-IN" dirty="0" smtClean="0"/>
              <a:t> Engineering  University of Delaware</a:t>
            </a: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55776" y="533400"/>
            <a:ext cx="5916492" cy="1095400"/>
          </a:xfrm>
        </p:spPr>
        <p:txBody>
          <a:bodyPr anchor="t" anchorCtr="0"/>
          <a:lstStyle/>
          <a:p>
            <a:pPr algn="l"/>
            <a:r>
              <a:rPr lang="en-IN" dirty="0" smtClean="0"/>
              <a:t>Board of  directors	</a:t>
            </a:r>
            <a:endParaRPr lang="en-IN" dirty="0"/>
          </a:p>
        </p:txBody>
      </p:sp>
      <p:sp>
        <p:nvSpPr>
          <p:cNvPr id="4" name="Subtitle 3"/>
          <p:cNvSpPr>
            <a:spLocks noGrp="1"/>
          </p:cNvSpPr>
          <p:nvPr>
            <p:ph type="subTitle" idx="1"/>
          </p:nvPr>
        </p:nvSpPr>
        <p:spPr>
          <a:xfrm>
            <a:off x="323528" y="1628800"/>
            <a:ext cx="8280920" cy="2232248"/>
          </a:xfrm>
        </p:spPr>
        <p:txBody>
          <a:bodyPr>
            <a:normAutofit/>
          </a:bodyPr>
          <a:lstStyle/>
          <a:p>
            <a:pPr algn="l">
              <a:buFont typeface="Wingdings" pitchFamily="2" charset="2"/>
              <a:buChar char="v"/>
            </a:pPr>
            <a:r>
              <a:rPr lang="en-IN" dirty="0" smtClean="0"/>
              <a:t> Dr Abdul Raj Vakil </a:t>
            </a:r>
            <a:r>
              <a:rPr lang="en-IN" dirty="0" err="1" smtClean="0"/>
              <a:t>Siddquie</a:t>
            </a:r>
            <a:r>
              <a:rPr lang="en-IN" dirty="0" smtClean="0"/>
              <a:t>-  Chairman </a:t>
            </a:r>
          </a:p>
          <a:p>
            <a:pPr algn="l">
              <a:buFont typeface="Wingdings" pitchFamily="2" charset="2"/>
              <a:buChar char="v"/>
            </a:pPr>
            <a:r>
              <a:rPr lang="en-IN" dirty="0" smtClean="0"/>
              <a:t> Dr </a:t>
            </a:r>
            <a:r>
              <a:rPr lang="en-IN" dirty="0" err="1" smtClean="0"/>
              <a:t>Nigar</a:t>
            </a:r>
            <a:r>
              <a:rPr lang="en-IN" dirty="0" smtClean="0"/>
              <a:t> Abdul </a:t>
            </a:r>
            <a:r>
              <a:rPr lang="en-IN" dirty="0" err="1" smtClean="0"/>
              <a:t>Siddquie</a:t>
            </a:r>
            <a:r>
              <a:rPr lang="en-IN" dirty="0" smtClean="0"/>
              <a:t>- Director </a:t>
            </a:r>
          </a:p>
          <a:p>
            <a:pPr algn="l">
              <a:buFont typeface="Wingdings" pitchFamily="2" charset="2"/>
              <a:buChar char="v"/>
            </a:pPr>
            <a:r>
              <a:rPr lang="en-IN" dirty="0" smtClean="0"/>
              <a:t>Dr Abdul </a:t>
            </a:r>
            <a:r>
              <a:rPr lang="en-IN" dirty="0" err="1" smtClean="0"/>
              <a:t>Mateen</a:t>
            </a:r>
            <a:r>
              <a:rPr lang="en-IN" dirty="0" smtClean="0"/>
              <a:t> </a:t>
            </a:r>
            <a:r>
              <a:rPr lang="en-IN" dirty="0" err="1" smtClean="0"/>
              <a:t>Siddquie</a:t>
            </a:r>
            <a:r>
              <a:rPr lang="en-IN" dirty="0" smtClean="0"/>
              <a:t>- Director</a:t>
            </a:r>
          </a:p>
          <a:p>
            <a:pPr algn="l">
              <a:buFont typeface="Wingdings" pitchFamily="2" charset="2"/>
              <a:buChar char="v"/>
            </a:pPr>
            <a:endParaRPr lang="en-IN" dirty="0" smtClean="0"/>
          </a:p>
          <a:p>
            <a:pPr algn="l">
              <a:buFont typeface="Wingdings" pitchFamily="2" charset="2"/>
              <a:buChar char="v"/>
            </a:pP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4045064"/>
          </a:xfrm>
        </p:spPr>
        <p:txBody>
          <a:bodyPr>
            <a:normAutofit/>
          </a:bodyPr>
          <a:lstStyle/>
          <a:p>
            <a:r>
              <a:rPr lang="en-US" sz="4000" u="sng" dirty="0" smtClean="0">
                <a:solidFill>
                  <a:srgbClr val="536739"/>
                </a:solidFill>
              </a:rPr>
              <a:t>International technology Transfer and enterprise commercialization – The critical need for capacity enhancement</a:t>
            </a:r>
            <a:endParaRPr lang="en-IN"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 Ayur Hindustan Natural Resources Pvt Ltd&amp;quot;&quot;/&gt;&lt;property id=&quot;20307&quot; value=&quot;256&quot;/&gt;&lt;/object&gt;&lt;object type=&quot;3&quot; unique_id=&quot;10005&quot;&gt;&lt;property id=&quot;20148&quot; value=&quot;5&quot;/&gt;&lt;property id=&quot;20300&quot; value=&quot;Slide 2 - &amp;quot;Board of directors&amp;amp;#x09;&amp;quot;&quot;/&gt;&lt;property id=&quot;20307&quot; value=&quot;257&quot;/&gt;&lt;/object&gt;&lt;object type=&quot;3&quot; unique_id=&quot;10006&quot;&gt;&lt;property id=&quot;20148&quot; value=&quot;5&quot;/&gt;&lt;property id=&quot;20300&quot; value=&quot;Slide 3 - &amp;quot;Ayur Hindustan &amp;#x0D;&amp;#x0A;Establishment year&amp;#x0D;&amp;#x0A;&amp;quot;&quot;/&gt;&lt;property id=&quot;20307&quot; value=&quot;258&quot;/&gt;&lt;/object&gt;&lt;object type=&quot;3&quot; unique_id=&quot;10007&quot;&gt;&lt;property id=&quot;20148&quot; value=&quot;5&quot;/&gt;&lt;property id=&quot;20300&quot; value=&quot;Slide 4&quot;/&gt;&lt;property id=&quot;20307&quot; value=&quot;259&quot;/&gt;&lt;/object&gt;&lt;object type=&quot;3&quot; unique_id=&quot;10008&quot;&gt;&lt;property id=&quot;20148&quot; value=&quot;5&quot;/&gt;&lt;property id=&quot;20300&quot; value=&quot;Slide 5&quot;/&gt;&lt;property id=&quot;20307&quot; value=&quot;260&quot;/&gt;&lt;/object&gt;&lt;object type=&quot;3&quot; unique_id=&quot;10009&quot;&gt;&lt;property id=&quot;20148&quot; value=&quot;5&quot;/&gt;&lt;property id=&quot;20300&quot; value=&quot;Slide 6 - &amp;quot;Our Principals&amp;quot;&quot;/&gt;&lt;property id=&quot;20307&quot; value=&quot;261&quot;/&gt;&lt;/object&gt;&lt;object type=&quot;3&quot; unique_id=&quot;10010&quot;&gt;&lt;property id=&quot;20148&quot; value=&quot;5&quot;/&gt;&lt;property id=&quot;20300&quot; value=&quot;Slide 7 - &amp;quot;We provide technical turn key solution when needed&amp;quot;&quot;/&gt;&lt;property id=&quot;20307&quot; value=&quot;262&quot;/&gt;&lt;/object&gt;&lt;object type=&quot;3&quot; unique_id=&quot;10011&quot;&gt;&lt;property id=&quot;20148&quot; value=&quot;5&quot;/&gt;&lt;property id=&quot;20300&quot; value=&quot;Slide 8 - &amp;quot;Vertical capabilities on resources&amp;quot;&quot;/&gt;&lt;property id=&quot;20307&quot; value=&quot;263&quot;/&gt;&lt;/object&gt;&lt;object type=&quot;3&quot; unique_id=&quot;10082&quot;&gt;&lt;property id=&quot;20148&quot; value=&quot;5&quot;/&gt;&lt;property id=&quot;20300&quot; value=&quot;Slide 9&quot;/&gt;&lt;property id=&quot;20307&quot; value=&quot;264&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582</TotalTime>
  <Words>946</Words>
  <Application>Microsoft Office PowerPoint</Application>
  <PresentationFormat>On-screen Show (4:3)</PresentationFormat>
  <Paragraphs>182</Paragraphs>
  <Slides>27</Slides>
  <Notes>3</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Opulent</vt:lpstr>
      <vt:lpstr> Ayur Hindustan Natural Resources Pvt ltd</vt:lpstr>
      <vt:lpstr>Mission statement</vt:lpstr>
      <vt:lpstr>Vision  Statement</vt:lpstr>
      <vt:lpstr>Key verticals</vt:lpstr>
      <vt:lpstr>Board of  directors </vt:lpstr>
      <vt:lpstr>Profile of Board of Directors</vt:lpstr>
      <vt:lpstr>Advisors </vt:lpstr>
      <vt:lpstr>Board of  directors </vt:lpstr>
      <vt:lpstr>International technology Transfer and enterprise commercialization – The critical need for capacity enhancement</vt:lpstr>
      <vt:lpstr>International technology Transfer and enterprise commercialization – The critical need for capacity enhancement</vt:lpstr>
      <vt:lpstr>Affordable Health care  </vt:lpstr>
      <vt:lpstr>Health care</vt:lpstr>
      <vt:lpstr>Dept of Biotechnology</vt:lpstr>
      <vt:lpstr>Our Parnter pvt players</vt:lpstr>
      <vt:lpstr>Agriculture </vt:lpstr>
      <vt:lpstr>Agriculture </vt:lpstr>
      <vt:lpstr>The  Potential and Failure of Agricultural/Environmental Tech Transfer and Commercialization </vt:lpstr>
      <vt:lpstr>Available technologies </vt:lpstr>
      <vt:lpstr>Scaling Up Challenges</vt:lpstr>
      <vt:lpstr>Our Alliance</vt:lpstr>
      <vt:lpstr>Low cost housing </vt:lpstr>
      <vt:lpstr>According to the United Nations Commission on Human Rights, there is an estimated 100 million homeless people worldwide. This is a startling statistic when you consider how affluent some parts of the world are..</vt:lpstr>
      <vt:lpstr>Low cost housing</vt:lpstr>
      <vt:lpstr>Promotion of Technology for Low Cost Housing Materials – the collaborative Effort</vt:lpstr>
      <vt:lpstr>Our Alliance</vt:lpstr>
      <vt:lpstr>Achievements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AYUR HINDUSTAN RESOURCE PVT LTD</dc:title>
  <dc:creator>natrajan ganesh</dc:creator>
  <cp:lastModifiedBy>admin</cp:lastModifiedBy>
  <cp:revision>48</cp:revision>
  <dcterms:created xsi:type="dcterms:W3CDTF">2015-07-21T09:42:14Z</dcterms:created>
  <dcterms:modified xsi:type="dcterms:W3CDTF">2015-12-05T07:11:17Z</dcterms:modified>
</cp:coreProperties>
</file>